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sldIdLst>
    <p:sldId id="256" r:id="rId4"/>
    <p:sldId id="257" r:id="rId6"/>
    <p:sldId id="370" r:id="rId7"/>
    <p:sldId id="369" r:id="rId8"/>
    <p:sldId id="372" r:id="rId9"/>
    <p:sldId id="373" r:id="rId10"/>
    <p:sldId id="374" r:id="rId11"/>
    <p:sldId id="375" r:id="rId12"/>
    <p:sldId id="376" r:id="rId13"/>
    <p:sldId id="377" r:id="rId14"/>
    <p:sldId id="371" r:id="rId15"/>
    <p:sldId id="435" r:id="rId16"/>
    <p:sldId id="434" r:id="rId17"/>
    <p:sldId id="439" r:id="rId18"/>
    <p:sldId id="438" r:id="rId19"/>
    <p:sldId id="440" r:id="rId20"/>
    <p:sldId id="444" r:id="rId21"/>
    <p:sldId id="445" r:id="rId22"/>
    <p:sldId id="446" r:id="rId23"/>
    <p:sldId id="447" r:id="rId24"/>
    <p:sldId id="448" r:id="rId25"/>
    <p:sldId id="297"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05F2C04-C923-438B-8C0F-E0CD2BADF298}">
      <wppc:fontMiss xmlns:wppc="http://www.wps.cn/officeDocument/PresentationCustomData" type="true"/>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Rg st="1" end="22"/>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2322"/>
    <a:srgbClr val="F9B359"/>
    <a:srgbClr val="000000"/>
    <a:srgbClr val="5B5B5B"/>
    <a:srgbClr val="9393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157" autoAdjust="0"/>
    <p:restoredTop sz="94664" autoAdjust="0"/>
  </p:normalViewPr>
  <p:slideViewPr>
    <p:cSldViewPr snapToGrid="0">
      <p:cViewPr varScale="1">
        <p:scale>
          <a:sx n="10" d="100"/>
          <a:sy n="10" d="100"/>
        </p:scale>
        <p:origin x="128" y="944"/>
      </p:cViewPr>
      <p:guideLst>
        <p:guide orient="horz" pos="2186"/>
        <p:guide pos="3840"/>
      </p:guideLst>
    </p:cSldViewPr>
  </p:slideViewPr>
  <p:notesTextViewPr>
    <p:cViewPr>
      <p:scale>
        <a:sx n="1" d="1"/>
        <a:sy n="1" d="1"/>
      </p:scale>
      <p:origin x="0" y="0"/>
    </p:cViewPr>
  </p:notesTextViewPr>
  <p:sorterViewPr>
    <p:cViewPr>
      <p:scale>
        <a:sx n="84" d="100"/>
        <a:sy n="84"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6636C4-28D5-417E-9725-7D853AB02A21}"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1C3F3CA-0E75-4C5B-80B0-09A0D833FAE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1C3F3CA-0E75-4C5B-80B0-09A0D833FAE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C3F3CA-0E75-4C5B-80B0-09A0D833FAE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charset="-122"/>
                <a:cs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cs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cs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cs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cs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9pPr>
          </a:lstStyle>
          <a:p>
            <a:pPr fontAlgn="base">
              <a:spcBef>
                <a:spcPct val="0"/>
              </a:spcBef>
              <a:spcAft>
                <a:spcPct val="0"/>
              </a:spcAft>
            </a:pPr>
            <a:fld id="{4080D2D9-F22A-46F9-A4BD-9B17AE22199E}"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charset="-122"/>
                <a:cs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cs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cs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cs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cs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9pPr>
          </a:lstStyle>
          <a:p>
            <a:pPr fontAlgn="base">
              <a:spcBef>
                <a:spcPct val="0"/>
              </a:spcBef>
              <a:spcAft>
                <a:spcPct val="0"/>
              </a:spcAft>
            </a:pPr>
            <a:fld id="{4080D2D9-F22A-46F9-A4BD-9B17AE22199E}"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charset="-122"/>
                <a:cs typeface="微软雅黑" panose="020B0503020204020204" charset="-122"/>
              </a:defRPr>
            </a:lvl1pPr>
            <a:lvl2pPr marL="742950" indent="-285750">
              <a:defRPr>
                <a:solidFill>
                  <a:schemeClr val="tx1"/>
                </a:solidFill>
                <a:latin typeface="Arial Narrow" panose="020B0606020202030204" pitchFamily="34" charset="0"/>
                <a:ea typeface="微软雅黑" panose="020B0503020204020204" charset="-122"/>
                <a:cs typeface="微软雅黑" panose="020B0503020204020204" charset="-122"/>
              </a:defRPr>
            </a:lvl2pPr>
            <a:lvl3pPr marL="1143000" indent="-228600">
              <a:defRPr>
                <a:solidFill>
                  <a:schemeClr val="tx1"/>
                </a:solidFill>
                <a:latin typeface="Arial Narrow" panose="020B0606020202030204" pitchFamily="34" charset="0"/>
                <a:ea typeface="微软雅黑" panose="020B0503020204020204" charset="-122"/>
                <a:cs typeface="微软雅黑" panose="020B0503020204020204" charset="-122"/>
              </a:defRPr>
            </a:lvl3pPr>
            <a:lvl4pPr marL="1600200" indent="-228600">
              <a:defRPr>
                <a:solidFill>
                  <a:schemeClr val="tx1"/>
                </a:solidFill>
                <a:latin typeface="Arial Narrow" panose="020B0606020202030204" pitchFamily="34" charset="0"/>
                <a:ea typeface="微软雅黑" panose="020B0503020204020204" charset="-122"/>
                <a:cs typeface="微软雅黑" panose="020B0503020204020204" charset="-122"/>
              </a:defRPr>
            </a:lvl4pPr>
            <a:lvl5pPr marL="2057400" indent="-228600">
              <a:defRPr>
                <a:solidFill>
                  <a:schemeClr val="tx1"/>
                </a:solidFill>
                <a:latin typeface="Arial Narrow" panose="020B0606020202030204" pitchFamily="34" charset="0"/>
                <a:ea typeface="微软雅黑" panose="020B0503020204020204" charset="-122"/>
                <a:cs typeface="微软雅黑" panose="020B050302020402020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charset="-122"/>
                <a:cs typeface="微软雅黑" panose="020B0503020204020204" charset="-122"/>
              </a:defRPr>
            </a:lvl9pPr>
          </a:lstStyle>
          <a:p>
            <a:pPr fontAlgn="base">
              <a:spcBef>
                <a:spcPct val="0"/>
              </a:spcBef>
              <a:spcAft>
                <a:spcPct val="0"/>
              </a:spcAft>
            </a:pPr>
            <a:fld id="{4080D2D9-F22A-46F9-A4BD-9B17AE22199E}" type="slidenum">
              <a:rPr lang="zh-CN" altLang="en-US" smtClean="0">
                <a:latin typeface="Calibri" panose="020F0502020204030204" pitchFamily="34" charset="0"/>
                <a:ea typeface="宋体" panose="02010600030101010101" pitchFamily="2" charset="-122"/>
              </a:rPr>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1C3F3CA-0E75-4C5B-80B0-09A0D833FAE4}" type="slidenum">
              <a:rPr lang="zh-CN" altLang="en-US" smtClean="0">
                <a:solidFill>
                  <a:prstClr val="black"/>
                </a:solidFill>
                <a:latin typeface="Calibri" panose="020F0502020204030204"/>
                <a:ea typeface="宋体" panose="02010600030101010101" pitchFamily="2" charset="-122"/>
              </a:rPr>
            </a:fld>
            <a:endParaRPr lang="zh-CN" altLang="en-US">
              <a:solidFill>
                <a:prstClr val="black"/>
              </a:solidFill>
              <a:latin typeface="Calibri" panose="020F0502020204030204"/>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72731D36-0941-4416-ACD2-D0FE41EA8D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85E9BC-7870-4091-9478-2FCD7AD0BDC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2731D36-0941-4416-ACD2-D0FE41EA8D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85E9BC-7870-4091-9478-2FCD7AD0BDC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2731D36-0941-4416-ACD2-D0FE41EA8D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85E9BC-7870-4091-9478-2FCD7AD0BDC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F6EDED">
                  <a:tint val="75000"/>
                </a:srgbClr>
              </a:solidFill>
            </a:endParaRPr>
          </a:p>
        </p:txBody>
      </p:sp>
      <p:sp>
        <p:nvSpPr>
          <p:cNvPr id="6" name="灯片编号占位符 5"/>
          <p:cNvSpPr>
            <a:spLocks noGrp="1"/>
          </p:cNvSpPr>
          <p:nvPr>
            <p:ph type="sldNum" sz="quarter" idx="12"/>
          </p:nvPr>
        </p:nvSpPr>
        <p:spPr/>
        <p:txBody>
          <a:body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F6EDED">
                  <a:tint val="75000"/>
                </a:srgbClr>
              </a:solidFill>
            </a:endParaRPr>
          </a:p>
        </p:txBody>
      </p:sp>
      <p:sp>
        <p:nvSpPr>
          <p:cNvPr id="6" name="灯片编号占位符 5"/>
          <p:cNvSpPr>
            <a:spLocks noGrp="1"/>
          </p:cNvSpPr>
          <p:nvPr>
            <p:ph type="sldNum" sz="quarter" idx="12"/>
          </p:nvPr>
        </p:nvSpPr>
        <p:spPr/>
        <p:txBody>
          <a:body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F6EDED">
                  <a:tint val="75000"/>
                </a:srgbClr>
              </a:solidFill>
            </a:endParaRPr>
          </a:p>
        </p:txBody>
      </p:sp>
      <p:sp>
        <p:nvSpPr>
          <p:cNvPr id="6" name="灯片编号占位符 5"/>
          <p:cNvSpPr>
            <a:spLocks noGrp="1"/>
          </p:cNvSpPr>
          <p:nvPr>
            <p:ph type="sldNum" sz="quarter" idx="12"/>
          </p:nvPr>
        </p:nvSpPr>
        <p:spPr/>
        <p:txBody>
          <a:body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F6EDED">
                  <a:tint val="75000"/>
                </a:srgbClr>
              </a:solidFill>
            </a:endParaRPr>
          </a:p>
        </p:txBody>
      </p:sp>
      <p:sp>
        <p:nvSpPr>
          <p:cNvPr id="7" name="灯片编号占位符 6"/>
          <p:cNvSpPr>
            <a:spLocks noGrp="1"/>
          </p:cNvSpPr>
          <p:nvPr>
            <p:ph type="sldNum" sz="quarter" idx="12"/>
          </p:nvPr>
        </p:nvSpPr>
        <p:spPr/>
        <p:txBody>
          <a:body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8" name="页脚占位符 7"/>
          <p:cNvSpPr>
            <a:spLocks noGrp="1"/>
          </p:cNvSpPr>
          <p:nvPr>
            <p:ph type="ftr" sz="quarter" idx="11"/>
          </p:nvPr>
        </p:nvSpPr>
        <p:spPr/>
        <p:txBody>
          <a:bodyPr/>
          <a:lstStyle/>
          <a:p>
            <a:endParaRPr lang="zh-CN" altLang="en-US">
              <a:solidFill>
                <a:srgbClr val="F6EDED">
                  <a:tint val="75000"/>
                </a:srgbClr>
              </a:solidFill>
            </a:endParaRPr>
          </a:p>
        </p:txBody>
      </p:sp>
      <p:sp>
        <p:nvSpPr>
          <p:cNvPr id="9" name="灯片编号占位符 8"/>
          <p:cNvSpPr>
            <a:spLocks noGrp="1"/>
          </p:cNvSpPr>
          <p:nvPr>
            <p:ph type="sldNum" sz="quarter" idx="12"/>
          </p:nvPr>
        </p:nvSpPr>
        <p:spPr/>
        <p:txBody>
          <a:body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4" name="页脚占位符 3"/>
          <p:cNvSpPr>
            <a:spLocks noGrp="1"/>
          </p:cNvSpPr>
          <p:nvPr>
            <p:ph type="ftr" sz="quarter" idx="11"/>
          </p:nvPr>
        </p:nvSpPr>
        <p:spPr/>
        <p:txBody>
          <a:bodyPr/>
          <a:lstStyle/>
          <a:p>
            <a:endParaRPr lang="zh-CN" altLang="en-US">
              <a:solidFill>
                <a:srgbClr val="F6EDED">
                  <a:tint val="75000"/>
                </a:srgbClr>
              </a:solidFill>
            </a:endParaRPr>
          </a:p>
        </p:txBody>
      </p:sp>
      <p:sp>
        <p:nvSpPr>
          <p:cNvPr id="5" name="灯片编号占位符 4"/>
          <p:cNvSpPr>
            <a:spLocks noGrp="1"/>
          </p:cNvSpPr>
          <p:nvPr>
            <p:ph type="sldNum" sz="quarter" idx="12"/>
          </p:nvPr>
        </p:nvSpPr>
        <p:spPr/>
        <p:txBody>
          <a:body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3" name="页脚占位符 2"/>
          <p:cNvSpPr>
            <a:spLocks noGrp="1"/>
          </p:cNvSpPr>
          <p:nvPr>
            <p:ph type="ftr" sz="quarter" idx="11"/>
          </p:nvPr>
        </p:nvSpPr>
        <p:spPr/>
        <p:txBody>
          <a:bodyPr/>
          <a:lstStyle/>
          <a:p>
            <a:endParaRPr lang="zh-CN" altLang="en-US">
              <a:solidFill>
                <a:srgbClr val="F6EDED">
                  <a:tint val="75000"/>
                </a:srgbClr>
              </a:solidFill>
            </a:endParaRPr>
          </a:p>
        </p:txBody>
      </p:sp>
      <p:sp>
        <p:nvSpPr>
          <p:cNvPr id="4" name="灯片编号占位符 3"/>
          <p:cNvSpPr>
            <a:spLocks noGrp="1"/>
          </p:cNvSpPr>
          <p:nvPr>
            <p:ph type="sldNum" sz="quarter" idx="12"/>
          </p:nvPr>
        </p:nvSpPr>
        <p:spPr/>
        <p:txBody>
          <a:body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F6EDED">
                  <a:tint val="75000"/>
                </a:srgbClr>
              </a:solidFill>
            </a:endParaRPr>
          </a:p>
        </p:txBody>
      </p:sp>
      <p:sp>
        <p:nvSpPr>
          <p:cNvPr id="7" name="灯片编号占位符 6"/>
          <p:cNvSpPr>
            <a:spLocks noGrp="1"/>
          </p:cNvSpPr>
          <p:nvPr>
            <p:ph type="sldNum" sz="quarter" idx="12"/>
          </p:nvPr>
        </p:nvSpPr>
        <p:spPr/>
        <p:txBody>
          <a:body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2731D36-0941-4416-ACD2-D0FE41EA8D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85E9BC-7870-4091-9478-2FCD7AD0BDC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6" name="页脚占位符 5"/>
          <p:cNvSpPr>
            <a:spLocks noGrp="1"/>
          </p:cNvSpPr>
          <p:nvPr>
            <p:ph type="ftr" sz="quarter" idx="11"/>
          </p:nvPr>
        </p:nvSpPr>
        <p:spPr/>
        <p:txBody>
          <a:bodyPr/>
          <a:lstStyle/>
          <a:p>
            <a:endParaRPr lang="zh-CN" altLang="en-US">
              <a:solidFill>
                <a:srgbClr val="F6EDED">
                  <a:tint val="75000"/>
                </a:srgbClr>
              </a:solidFill>
            </a:endParaRPr>
          </a:p>
        </p:txBody>
      </p:sp>
      <p:sp>
        <p:nvSpPr>
          <p:cNvPr id="7" name="灯片编号占位符 6"/>
          <p:cNvSpPr>
            <a:spLocks noGrp="1"/>
          </p:cNvSpPr>
          <p:nvPr>
            <p:ph type="sldNum" sz="quarter" idx="12"/>
          </p:nvPr>
        </p:nvSpPr>
        <p:spPr/>
        <p:txBody>
          <a:body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F6EDED">
                  <a:tint val="75000"/>
                </a:srgbClr>
              </a:solidFill>
            </a:endParaRPr>
          </a:p>
        </p:txBody>
      </p:sp>
      <p:sp>
        <p:nvSpPr>
          <p:cNvPr id="6" name="灯片编号占位符 5"/>
          <p:cNvSpPr>
            <a:spLocks noGrp="1"/>
          </p:cNvSpPr>
          <p:nvPr>
            <p:ph type="sldNum" sz="quarter" idx="12"/>
          </p:nvPr>
        </p:nvSpPr>
        <p:spPr/>
        <p:txBody>
          <a:body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5" name="页脚占位符 4"/>
          <p:cNvSpPr>
            <a:spLocks noGrp="1"/>
          </p:cNvSpPr>
          <p:nvPr>
            <p:ph type="ftr" sz="quarter" idx="11"/>
          </p:nvPr>
        </p:nvSpPr>
        <p:spPr/>
        <p:txBody>
          <a:bodyPr/>
          <a:lstStyle/>
          <a:p>
            <a:endParaRPr lang="zh-CN" altLang="en-US">
              <a:solidFill>
                <a:srgbClr val="F6EDED">
                  <a:tint val="75000"/>
                </a:srgbClr>
              </a:solidFill>
            </a:endParaRPr>
          </a:p>
        </p:txBody>
      </p:sp>
      <p:sp>
        <p:nvSpPr>
          <p:cNvPr id="6" name="灯片编号占位符 5"/>
          <p:cNvSpPr>
            <a:spLocks noGrp="1"/>
          </p:cNvSpPr>
          <p:nvPr>
            <p:ph type="sldNum" sz="quarter" idx="12"/>
          </p:nvPr>
        </p:nvSpPr>
        <p:spPr/>
        <p:txBody>
          <a:body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72731D36-0941-4416-ACD2-D0FE41EA8D2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85E9BC-7870-4091-9478-2FCD7AD0BDC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2731D36-0941-4416-ACD2-D0FE41EA8D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85E9BC-7870-4091-9478-2FCD7AD0BDC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2731D36-0941-4416-ACD2-D0FE41EA8D2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85E9BC-7870-4091-9478-2FCD7AD0BDC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2731D36-0941-4416-ACD2-D0FE41EA8D2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85E9BC-7870-4091-9478-2FCD7AD0BDC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2731D36-0941-4416-ACD2-D0FE41EA8D2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85E9BC-7870-4091-9478-2FCD7AD0BDC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2731D36-0941-4416-ACD2-D0FE41EA8D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85E9BC-7870-4091-9478-2FCD7AD0BDC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72731D36-0941-4416-ACD2-D0FE41EA8D2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85E9BC-7870-4091-9478-2FCD7AD0BDC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1.png"/><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39000" b="-3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731D36-0941-4416-ACD2-D0FE41EA8D2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85E9BC-7870-4091-9478-2FCD7AD0BDC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9000" b="-3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731D36-0941-4416-ACD2-D0FE41EA8D27}" type="datetimeFigureOut">
              <a:rPr lang="zh-CN" altLang="en-US" smtClean="0">
                <a:solidFill>
                  <a:srgbClr val="F6EDED">
                    <a:tint val="75000"/>
                  </a:srgbClr>
                </a:solidFill>
              </a:rPr>
            </a:fld>
            <a:endParaRPr lang="zh-CN" altLang="en-US">
              <a:solidFill>
                <a:srgbClr val="F6EDED">
                  <a:tint val="75000"/>
                </a:srgb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srgbClr val="F6EDED">
                  <a:tint val="75000"/>
                </a:srgb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85E9BC-7870-4091-9478-2FCD7AD0BDCC}" type="slidenum">
              <a:rPr lang="zh-CN" altLang="en-US" smtClean="0">
                <a:solidFill>
                  <a:srgbClr val="F6EDED">
                    <a:tint val="75000"/>
                  </a:srgbClr>
                </a:solidFill>
              </a:rPr>
            </a:fld>
            <a:endParaRPr lang="zh-CN" altLang="en-US">
              <a:solidFill>
                <a:srgbClr val="F6EDED">
                  <a:tint val="75000"/>
                </a:srgb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themeOverride" Target="../theme/themeOverride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hemeOverride" Target="../theme/themeOverride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png"/><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558296">
            <a:off x="3667018" y="445636"/>
            <a:ext cx="5295607" cy="4822770"/>
          </a:xfrm>
          <a:prstGeom prst="triangle">
            <a:avLst>
              <a:gd name="adj" fmla="val 53151"/>
            </a:avLst>
          </a:prstGeom>
          <a:noFill/>
          <a:ln w="9525">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等腰三角形 13"/>
          <p:cNvSpPr/>
          <p:nvPr/>
        </p:nvSpPr>
        <p:spPr>
          <a:xfrm rot="1291713">
            <a:off x="4012192" y="519573"/>
            <a:ext cx="5358216" cy="4879788"/>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p:cNvSpPr/>
          <p:nvPr/>
        </p:nvSpPr>
        <p:spPr>
          <a:xfrm>
            <a:off x="0" y="3223530"/>
            <a:ext cx="12192000" cy="645160"/>
          </a:xfrm>
          <a:prstGeom prst="rect">
            <a:avLst/>
          </a:prstGeom>
        </p:spPr>
        <p:txBody>
          <a:bodyPr wrap="square">
            <a:spAutoFit/>
          </a:bodyPr>
          <a:lstStyle/>
          <a:p>
            <a:pPr algn="ctr"/>
            <a:r>
              <a:rPr kumimoji="1" lang="zh-CN" altLang="en-US" sz="3600" b="1" dirty="0">
                <a:solidFill>
                  <a:schemeClr val="bg1"/>
                </a:solidFill>
                <a:latin typeface="微软雅黑" panose="020B0503020204020204" charset="-122"/>
                <a:ea typeface="微软雅黑" panose="020B0503020204020204" charset="-122"/>
                <a:cs typeface="微软雅黑" panose="020B0503020204020204" charset="-122"/>
              </a:rPr>
              <a:t>新匹配产品介绍</a:t>
            </a:r>
            <a:endParaRPr kumimoji="1" lang="zh-CN" altLang="en-US" sz="28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2" name="矩形 21"/>
          <p:cNvSpPr/>
          <p:nvPr/>
        </p:nvSpPr>
        <p:spPr>
          <a:xfrm>
            <a:off x="5231266" y="2441524"/>
            <a:ext cx="1704313" cy="830997"/>
          </a:xfrm>
          <a:prstGeom prst="rect">
            <a:avLst/>
          </a:prstGeom>
        </p:spPr>
        <p:txBody>
          <a:bodyPr wrap="none">
            <a:spAutoFit/>
          </a:bodyPr>
          <a:lstStyle/>
          <a:p>
            <a:pPr algn="ctr"/>
            <a:r>
              <a:rPr lang="en-US" altLang="zh-CN" sz="4800" b="1" dirty="0">
                <a:solidFill>
                  <a:srgbClr val="F9B359"/>
                </a:solidFill>
                <a:latin typeface="微软雅黑" panose="020B0503020204020204" charset="-122"/>
                <a:ea typeface="微软雅黑" panose="020B0503020204020204" charset="-122"/>
                <a:cs typeface="+mn-ea"/>
                <a:sym typeface="+mn-lt"/>
              </a:rPr>
              <a:t>2019</a:t>
            </a:r>
            <a:endParaRPr lang="zh-CN" altLang="en-US" sz="4800" b="1" dirty="0">
              <a:solidFill>
                <a:srgbClr val="F9B359"/>
              </a:solidFill>
              <a:latin typeface="微软雅黑" panose="020B0503020204020204" charset="-122"/>
              <a:ea typeface="微软雅黑" panose="020B0503020204020204" charset="-122"/>
              <a:cs typeface="+mn-ea"/>
              <a:sym typeface="+mn-lt"/>
            </a:endParaRPr>
          </a:p>
        </p:txBody>
      </p:sp>
      <p:sp>
        <p:nvSpPr>
          <p:cNvPr id="28" name="等腰三角形 27"/>
          <p:cNvSpPr/>
          <p:nvPr/>
        </p:nvSpPr>
        <p:spPr>
          <a:xfrm rot="1305024">
            <a:off x="-2425695" y="-2743939"/>
            <a:ext cx="4745283" cy="432158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等腰三角形 28"/>
          <p:cNvSpPr/>
          <p:nvPr/>
        </p:nvSpPr>
        <p:spPr>
          <a:xfrm rot="7706098">
            <a:off x="10297949" y="4697208"/>
            <a:ext cx="4745283" cy="432158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spAutoFit/>
          </a:bodyPr>
          <a:lstStyle/>
          <a:p>
            <a:pPr>
              <a:lnSpc>
                <a:spcPct val="150000"/>
              </a:lnSpc>
            </a:pP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匹配模式详细定义及案例说明</a:t>
            </a: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a:t>
            </a: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智能匹配</a:t>
            </a:r>
            <a:endPar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五边形 21"/>
          <p:cNvSpPr/>
          <p:nvPr/>
        </p:nvSpPr>
        <p:spPr>
          <a:xfrm>
            <a:off x="-1" y="1383854"/>
            <a:ext cx="2271565" cy="492996"/>
          </a:xfrm>
          <a:prstGeom prst="homePlat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381000" indent="-381000">
              <a:buFont typeface="Wingdings" panose="05000000000000000000" pitchFamily="2" charset="2"/>
              <a:buChar char="n"/>
            </a:pPr>
            <a:r>
              <a:rPr kumimoji="1" lang="zh-CN" altLang="en-US" sz="1865" b="1" dirty="0">
                <a:latin typeface="微软雅黑" panose="020B0503020204020204" charset="-122"/>
                <a:ea typeface="微软雅黑" panose="020B0503020204020204" charset="-122"/>
              </a:rPr>
              <a:t>详细定义</a:t>
            </a:r>
            <a:endParaRPr kumimoji="1" lang="zh-CN" altLang="en-US" sz="1865" b="1" dirty="0">
              <a:latin typeface="微软雅黑" panose="020B0503020204020204" charset="-122"/>
              <a:ea typeface="微软雅黑" panose="020B0503020204020204" charset="-122"/>
            </a:endParaRPr>
          </a:p>
        </p:txBody>
      </p:sp>
      <p:sp>
        <p:nvSpPr>
          <p:cNvPr id="10" name="矩形 9"/>
          <p:cNvSpPr/>
          <p:nvPr/>
        </p:nvSpPr>
        <p:spPr>
          <a:xfrm>
            <a:off x="2271564" y="1749711"/>
            <a:ext cx="6730057" cy="391069"/>
          </a:xfrm>
          <a:prstGeom prst="rect">
            <a:avLst/>
          </a:prstGeom>
        </p:spPr>
        <p:txBody>
          <a:bodyPr wrap="square">
            <a:spAutoFit/>
          </a:bodyPr>
          <a:lstStyle/>
          <a:p>
            <a:pPr algn="ctr">
              <a:lnSpc>
                <a:spcPct val="150000"/>
              </a:lnSpc>
            </a:pPr>
            <a:r>
              <a:rPr kumimoji="1" lang="zh-CN" altLang="en-US" sz="1465" dirty="0">
                <a:solidFill>
                  <a:schemeClr val="bg1"/>
                </a:solidFill>
                <a:latin typeface="微软雅黑" panose="020B0503020204020204" charset="-122"/>
                <a:ea typeface="微软雅黑" panose="020B0503020204020204" charset="-122"/>
              </a:rPr>
              <a:t>广告主提交的</a:t>
            </a:r>
            <a:r>
              <a:rPr lang="zh-CN" altLang="en-US" sz="1465" dirty="0">
                <a:solidFill>
                  <a:schemeClr val="bg1"/>
                </a:solidFill>
                <a:latin typeface="Microsoft YaHei UI" panose="020B0503020204020204" pitchFamily="34" charset="-122"/>
                <a:ea typeface="Microsoft YaHei UI" panose="020B0503020204020204" pitchFamily="34" charset="-122"/>
              </a:rPr>
              <a:t>关键词，会被系统智能识别并匹配出</a:t>
            </a:r>
            <a:r>
              <a:rPr lang="zh-CN" altLang="en-US" sz="1465" dirty="0">
                <a:solidFill>
                  <a:schemeClr val="accent1"/>
                </a:solidFill>
                <a:latin typeface="Microsoft YaHei UI" panose="020B0503020204020204" pitchFamily="34" charset="-122"/>
                <a:ea typeface="Microsoft YaHei UI" panose="020B0503020204020204" pitchFamily="34" charset="-122"/>
              </a:rPr>
              <a:t>搜索意图相关</a:t>
            </a:r>
            <a:r>
              <a:rPr lang="zh-CN" altLang="en-US" sz="1465" dirty="0">
                <a:solidFill>
                  <a:schemeClr val="bg1"/>
                </a:solidFill>
                <a:latin typeface="Microsoft YaHei UI" panose="020B0503020204020204" pitchFamily="34" charset="-122"/>
                <a:ea typeface="Microsoft YaHei UI" panose="020B0503020204020204" pitchFamily="34" charset="-122"/>
              </a:rPr>
              <a:t>的用户搜索词。</a:t>
            </a:r>
            <a:endParaRPr lang="zh-CN" altLang="en-US" sz="1465" dirty="0">
              <a:solidFill>
                <a:schemeClr val="bg1"/>
              </a:solidFill>
            </a:endParaRPr>
          </a:p>
        </p:txBody>
      </p:sp>
      <p:sp>
        <p:nvSpPr>
          <p:cNvPr id="12" name="五边形 11"/>
          <p:cNvSpPr/>
          <p:nvPr/>
        </p:nvSpPr>
        <p:spPr>
          <a:xfrm>
            <a:off x="0" y="4024285"/>
            <a:ext cx="2271565" cy="492996"/>
          </a:xfrm>
          <a:prstGeom prst="homePlat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381000" indent="-381000">
              <a:buFont typeface="Wingdings" panose="05000000000000000000" pitchFamily="2" charset="2"/>
              <a:buChar char="n"/>
            </a:pPr>
            <a:r>
              <a:rPr kumimoji="1" lang="zh-CN" altLang="en-US" sz="1865" b="1" dirty="0">
                <a:latin typeface="微软雅黑" panose="020B0503020204020204" charset="-122"/>
                <a:ea typeface="微软雅黑" panose="020B0503020204020204" charset="-122"/>
              </a:rPr>
              <a:t>规则示例</a:t>
            </a:r>
            <a:endParaRPr kumimoji="1" lang="zh-CN" altLang="en-US" sz="1865" b="1" dirty="0">
              <a:latin typeface="微软雅黑" panose="020B0503020204020204" charset="-122"/>
              <a:ea typeface="微软雅黑" panose="020B0503020204020204" charset="-122"/>
            </a:endParaRPr>
          </a:p>
        </p:txBody>
      </p:sp>
      <p:sp>
        <p:nvSpPr>
          <p:cNvPr id="13" name="椭圆 12"/>
          <p:cNvSpPr/>
          <p:nvPr/>
        </p:nvSpPr>
        <p:spPr>
          <a:xfrm>
            <a:off x="2635570" y="2443956"/>
            <a:ext cx="1466612" cy="1466612"/>
          </a:xfrm>
          <a:prstGeom prst="ellipse">
            <a:avLst/>
          </a:prstGeom>
          <a:solidFill>
            <a:schemeClr val="tx2">
              <a:alpha val="97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zh-CN" altLang="en-US" sz="2135" b="1" dirty="0">
                <a:solidFill>
                  <a:schemeClr val="tx1"/>
                </a:solidFill>
                <a:latin typeface="微软雅黑" panose="020B0503020204020204" charset="-122"/>
                <a:ea typeface="微软雅黑" panose="020B0503020204020204" charset="-122"/>
              </a:rPr>
              <a:t>用户</a:t>
            </a:r>
            <a:endParaRPr kumimoji="1" lang="en-US" altLang="zh-CN" sz="2135" b="1" dirty="0">
              <a:solidFill>
                <a:schemeClr val="tx1"/>
              </a:solidFill>
              <a:latin typeface="微软雅黑" panose="020B0503020204020204" charset="-122"/>
              <a:ea typeface="微软雅黑" panose="020B0503020204020204" charset="-122"/>
            </a:endParaRPr>
          </a:p>
          <a:p>
            <a:pPr algn="ctr"/>
            <a:endParaRPr kumimoji="1" lang="en-US" altLang="zh-CN" sz="2135" b="1" dirty="0">
              <a:solidFill>
                <a:schemeClr val="tx1"/>
              </a:solidFill>
              <a:latin typeface="微软雅黑" panose="020B0503020204020204" charset="-122"/>
              <a:ea typeface="微软雅黑" panose="020B0503020204020204" charset="-122"/>
            </a:endParaRPr>
          </a:p>
        </p:txBody>
      </p:sp>
      <p:sp>
        <p:nvSpPr>
          <p:cNvPr id="14" name="椭圆 13"/>
          <p:cNvSpPr/>
          <p:nvPr/>
        </p:nvSpPr>
        <p:spPr>
          <a:xfrm>
            <a:off x="7028803" y="2443956"/>
            <a:ext cx="1466612" cy="1466612"/>
          </a:xfrm>
          <a:prstGeom prst="ellipse">
            <a:avLst/>
          </a:prstGeom>
          <a:solidFill>
            <a:schemeClr val="tx1">
              <a:lumMod val="75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kumimoji="1" lang="zh-CN" altLang="en-US" sz="2135" b="1" dirty="0">
                <a:solidFill>
                  <a:schemeClr val="tx1"/>
                </a:solidFill>
                <a:latin typeface="微软雅黑" panose="020B0503020204020204" charset="-122"/>
                <a:ea typeface="微软雅黑" panose="020B0503020204020204" charset="-122"/>
              </a:rPr>
              <a:t>广告</a:t>
            </a:r>
            <a:endParaRPr kumimoji="1" lang="en-US" altLang="zh-CN" sz="2135" b="1" dirty="0">
              <a:solidFill>
                <a:schemeClr val="tx1"/>
              </a:solidFill>
              <a:latin typeface="微软雅黑" panose="020B0503020204020204" charset="-122"/>
              <a:ea typeface="微软雅黑" panose="020B0503020204020204" charset="-122"/>
            </a:endParaRPr>
          </a:p>
          <a:p>
            <a:pPr algn="ctr"/>
            <a:endParaRPr kumimoji="1" lang="en-US" altLang="zh-CN" sz="2135" b="1" dirty="0">
              <a:solidFill>
                <a:schemeClr val="tx1"/>
              </a:solidFill>
              <a:latin typeface="微软雅黑" panose="020B0503020204020204" charset="-122"/>
              <a:ea typeface="微软雅黑" panose="020B0503020204020204" charset="-122"/>
            </a:endParaRPr>
          </a:p>
        </p:txBody>
      </p:sp>
      <p:cxnSp>
        <p:nvCxnSpPr>
          <p:cNvPr id="18" name="直线箭头连接符 17"/>
          <p:cNvCxnSpPr/>
          <p:nvPr/>
        </p:nvCxnSpPr>
        <p:spPr>
          <a:xfrm>
            <a:off x="4073827" y="2936897"/>
            <a:ext cx="295497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9" name="直线箭头连接符 18"/>
          <p:cNvCxnSpPr/>
          <p:nvPr/>
        </p:nvCxnSpPr>
        <p:spPr>
          <a:xfrm flipH="1">
            <a:off x="4299101" y="3366925"/>
            <a:ext cx="275659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3" name="圆角矩形 22"/>
          <p:cNvSpPr/>
          <p:nvPr/>
        </p:nvSpPr>
        <p:spPr>
          <a:xfrm>
            <a:off x="4656914" y="2653590"/>
            <a:ext cx="2079095" cy="935426"/>
          </a:xfrm>
          <a:prstGeom prst="roundRect">
            <a:avLst>
              <a:gd name="adj" fmla="val 12496"/>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r>
              <a:rPr kumimoji="1" lang="zh-CN" altLang="en-US" sz="1335" dirty="0">
                <a:latin typeface="微软雅黑" panose="020B0503020204020204" charset="-122"/>
                <a:ea typeface="微软雅黑" panose="020B0503020204020204" charset="-122"/>
              </a:rPr>
              <a:t>挣脱词的束缚，为有真实意图的用户匹配广告</a:t>
            </a:r>
            <a:endParaRPr kumimoji="1" lang="zh-CN" altLang="en-US" sz="1335" dirty="0">
              <a:latin typeface="微软雅黑" panose="020B0503020204020204" charset="-122"/>
              <a:ea typeface="微软雅黑" panose="020B0503020204020204" charset="-122"/>
            </a:endParaRPr>
          </a:p>
        </p:txBody>
      </p:sp>
      <p:sp>
        <p:nvSpPr>
          <p:cNvPr id="24" name="矩形 23"/>
          <p:cNvSpPr/>
          <p:nvPr/>
        </p:nvSpPr>
        <p:spPr>
          <a:xfrm>
            <a:off x="7163964" y="3218197"/>
            <a:ext cx="1213795" cy="297455"/>
          </a:xfrm>
          <a:prstGeom prst="rect">
            <a:avLst/>
          </a:prstGeom>
        </p:spPr>
        <p:txBody>
          <a:bodyPr wrap="none">
            <a:spAutoFit/>
          </a:bodyPr>
          <a:lstStyle/>
          <a:p>
            <a:pPr algn="ctr"/>
            <a:r>
              <a:rPr kumimoji="1" lang="zh-CN" altLang="en-US" sz="1335" dirty="0">
                <a:latin typeface="微软雅黑" panose="020B0503020204020204" charset="-122"/>
                <a:ea typeface="微软雅黑" panose="020B0503020204020204" charset="-122"/>
              </a:rPr>
              <a:t>解决用户问题</a:t>
            </a:r>
            <a:endParaRPr kumimoji="1" lang="zh-CN" altLang="en-US" sz="1335" dirty="0">
              <a:latin typeface="微软雅黑" panose="020B0503020204020204" charset="-122"/>
              <a:ea typeface="微软雅黑" panose="020B0503020204020204" charset="-122"/>
            </a:endParaRPr>
          </a:p>
        </p:txBody>
      </p:sp>
      <p:sp>
        <p:nvSpPr>
          <p:cNvPr id="25" name="矩形 24"/>
          <p:cNvSpPr/>
          <p:nvPr/>
        </p:nvSpPr>
        <p:spPr>
          <a:xfrm>
            <a:off x="2767961" y="3177261"/>
            <a:ext cx="1213795" cy="297455"/>
          </a:xfrm>
          <a:prstGeom prst="rect">
            <a:avLst/>
          </a:prstGeom>
        </p:spPr>
        <p:txBody>
          <a:bodyPr wrap="none">
            <a:spAutoFit/>
          </a:bodyPr>
          <a:lstStyle/>
          <a:p>
            <a:pPr algn="ctr"/>
            <a:r>
              <a:rPr kumimoji="1" lang="zh-CN" altLang="en-US" sz="1335" dirty="0">
                <a:latin typeface="微软雅黑" panose="020B0503020204020204" charset="-122"/>
                <a:ea typeface="微软雅黑" panose="020B0503020204020204" charset="-122"/>
              </a:rPr>
              <a:t>找到真实意图</a:t>
            </a:r>
            <a:endParaRPr kumimoji="1" lang="zh-CN" altLang="en-US" sz="1335" dirty="0">
              <a:latin typeface="微软雅黑" panose="020B0503020204020204" charset="-122"/>
              <a:ea typeface="微软雅黑" panose="020B0503020204020204" charset="-122"/>
            </a:endParaRPr>
          </a:p>
        </p:txBody>
      </p:sp>
      <p:sp>
        <p:nvSpPr>
          <p:cNvPr id="26" name="空心弧 25"/>
          <p:cNvSpPr/>
          <p:nvPr/>
        </p:nvSpPr>
        <p:spPr>
          <a:xfrm rot="15866360">
            <a:off x="2448596" y="2252254"/>
            <a:ext cx="1842153" cy="1842153"/>
          </a:xfrm>
          <a:prstGeom prst="blockArc">
            <a:avLst>
              <a:gd name="adj1" fmla="val 6910087"/>
              <a:gd name="adj2" fmla="val 4052753"/>
              <a:gd name="adj3" fmla="val 5137"/>
            </a:avLst>
          </a:prstGeom>
          <a:solidFill>
            <a:schemeClr val="tx2">
              <a:alpha val="38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kumimoji="1" lang="zh-CN" altLang="en-US" sz="2135" b="1">
              <a:solidFill>
                <a:schemeClr val="tx1"/>
              </a:solidFill>
              <a:latin typeface="微软雅黑" panose="020B0503020204020204" charset="-122"/>
              <a:ea typeface="微软雅黑" panose="020B0503020204020204" charset="-122"/>
            </a:endParaRPr>
          </a:p>
        </p:txBody>
      </p:sp>
      <p:sp>
        <p:nvSpPr>
          <p:cNvPr id="27" name="空心弧 26"/>
          <p:cNvSpPr/>
          <p:nvPr/>
        </p:nvSpPr>
        <p:spPr>
          <a:xfrm rot="5733640" flipH="1">
            <a:off x="6855210" y="2246370"/>
            <a:ext cx="1842153" cy="1842153"/>
          </a:xfrm>
          <a:prstGeom prst="blockArc">
            <a:avLst>
              <a:gd name="adj1" fmla="val 6910087"/>
              <a:gd name="adj2" fmla="val 4052753"/>
              <a:gd name="adj3" fmla="val 5137"/>
            </a:avLst>
          </a:prstGeom>
          <a:solidFill>
            <a:schemeClr val="tx1">
              <a:lumMod val="90000"/>
              <a:alpha val="48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kumimoji="1" lang="zh-CN" altLang="en-US" sz="2135" b="1">
              <a:solidFill>
                <a:schemeClr val="tx1"/>
              </a:solidFill>
              <a:latin typeface="微软雅黑" panose="020B0503020204020204" charset="-122"/>
              <a:ea typeface="微软雅黑" panose="020B0503020204020204" charset="-122"/>
            </a:endParaRPr>
          </a:p>
        </p:txBody>
      </p:sp>
      <p:graphicFrame>
        <p:nvGraphicFramePr>
          <p:cNvPr id="28" name="表格 27"/>
          <p:cNvGraphicFramePr>
            <a:graphicFrameLocks noGrp="1"/>
          </p:cNvGraphicFramePr>
          <p:nvPr/>
        </p:nvGraphicFramePr>
        <p:xfrm>
          <a:off x="2418270" y="4205881"/>
          <a:ext cx="6411832" cy="2428091"/>
        </p:xfrm>
        <a:graphic>
          <a:graphicData uri="http://schemas.openxmlformats.org/drawingml/2006/table">
            <a:tbl>
              <a:tblPr>
                <a:tableStyleId>{5C22544A-7EE6-4342-B048-85BDC9FD1C3A}</a:tableStyleId>
              </a:tblPr>
              <a:tblGrid>
                <a:gridCol w="2699641"/>
                <a:gridCol w="3712191"/>
              </a:tblGrid>
              <a:tr h="401774">
                <a:tc>
                  <a:txBody>
                    <a:bodyPr/>
                    <a:lstStyle/>
                    <a:p>
                      <a:pPr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关键词</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搜索词</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r>
              <a:tr h="405237">
                <a:tc>
                  <a:txBody>
                    <a:bodyPr/>
                    <a:lstStyle/>
                    <a:p>
                      <a:pPr marL="0" marR="0" lvl="0" indent="0" algn="ctr" defTabSz="457200" rtl="0" eaLnBrk="1" fontAlgn="b" latinLnBrk="0" hangingPunct="1">
                        <a:lnSpc>
                          <a:spcPct val="150000"/>
                        </a:lnSpc>
                        <a:spcBef>
                          <a:spcPts val="0"/>
                        </a:spcBef>
                        <a:spcAft>
                          <a:spcPts val="0"/>
                        </a:spcAft>
                        <a:buClrTx/>
                        <a:buSzTx/>
                        <a:buFontTx/>
                        <a:buNone/>
                        <a:defRPr/>
                      </a:pPr>
                      <a:r>
                        <a:rPr lang="zh-CN" altLang="en-US" sz="1300" b="0" i="0" u="none" strike="noStrike" dirty="0">
                          <a:solidFill>
                            <a:schemeClr val="bg1"/>
                          </a:solidFill>
                          <a:effectLst/>
                          <a:latin typeface="微软雅黑" panose="020B0503020204020204" charset="-122"/>
                          <a:ea typeface="微软雅黑" panose="020B0503020204020204" charset="-122"/>
                        </a:rPr>
                        <a:t>二手家具</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搬家选家具怎么样比较省钱</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405237">
                <a:tc>
                  <a:txBody>
                    <a:bodyPr/>
                    <a:lstStyle/>
                    <a:p>
                      <a:pPr marL="0" marR="0" lvl="0" indent="0" algn="ctr" defTabSz="457200" rtl="0" eaLnBrk="1" fontAlgn="b" latinLnBrk="0" hangingPunct="1">
                        <a:lnSpc>
                          <a:spcPct val="150000"/>
                        </a:lnSpc>
                        <a:spcBef>
                          <a:spcPts val="0"/>
                        </a:spcBef>
                        <a:spcAft>
                          <a:spcPts val="0"/>
                        </a:spcAft>
                        <a:buClrTx/>
                        <a:buSzTx/>
                        <a:buFontTx/>
                        <a:buNone/>
                        <a:defRPr/>
                      </a:pPr>
                      <a:r>
                        <a:rPr lang="zh-CN" altLang="en-US" sz="1300" b="0" i="0" u="none" strike="noStrike" dirty="0">
                          <a:solidFill>
                            <a:schemeClr val="bg1"/>
                          </a:solidFill>
                          <a:effectLst/>
                          <a:latin typeface="微软雅黑" panose="020B0503020204020204" charset="-122"/>
                          <a:ea typeface="微软雅黑" panose="020B0503020204020204" charset="-122"/>
                        </a:rPr>
                        <a:t>百度贷有钱花</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着急用钱怎么办？</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91684">
                <a:tc>
                  <a:txBody>
                    <a:bodyPr/>
                    <a:lstStyle/>
                    <a:p>
                      <a:pPr marL="0" marR="0" lvl="0" indent="0" algn="ctr" defTabSz="457200" rtl="0" eaLnBrk="1" fontAlgn="auto" latinLnBrk="0" hangingPunct="1">
                        <a:lnSpc>
                          <a:spcPct val="150000"/>
                        </a:lnSpc>
                        <a:spcBef>
                          <a:spcPts val="0"/>
                        </a:spcBef>
                        <a:spcAft>
                          <a:spcPts val="0"/>
                        </a:spcAft>
                        <a:buClrTx/>
                        <a:buSzTx/>
                        <a:buFontTx/>
                        <a:buNone/>
                        <a:defRPr/>
                      </a:pPr>
                      <a:r>
                        <a:rPr lang="zh-CN" altLang="en-US" sz="1300" b="0" i="0" u="none" strike="noStrike" dirty="0">
                          <a:solidFill>
                            <a:schemeClr val="bg1"/>
                          </a:solidFill>
                          <a:effectLst/>
                          <a:latin typeface="微软雅黑" panose="020B0503020204020204" charset="-122"/>
                          <a:ea typeface="微软雅黑" panose="020B0503020204020204" charset="-122"/>
                        </a:rPr>
                        <a:t>夏天衣服穿搭大全</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marR="0" lvl="0" indent="0" algn="ctr" defTabSz="457200" rtl="0" eaLnBrk="1" fontAlgn="ctr" latinLnBrk="0" hangingPunct="1">
                        <a:lnSpc>
                          <a:spcPct val="150000"/>
                        </a:lnSpc>
                        <a:spcBef>
                          <a:spcPts val="0"/>
                        </a:spcBef>
                        <a:spcAft>
                          <a:spcPts val="0"/>
                        </a:spcAft>
                        <a:buClrTx/>
                        <a:buSzTx/>
                        <a:buFontTx/>
                        <a:buNone/>
                        <a:defRPr/>
                      </a:pPr>
                      <a:r>
                        <a:rPr lang="zh-CN" altLang="en-US" sz="1300" b="0" i="0" u="none" strike="noStrike" kern="1200" dirty="0">
                          <a:solidFill>
                            <a:schemeClr val="bg1"/>
                          </a:solidFill>
                          <a:effectLst/>
                          <a:latin typeface="微软雅黑" panose="020B0503020204020204" charset="-122"/>
                          <a:ea typeface="微软雅黑" panose="020B0503020204020204" charset="-122"/>
                          <a:cs typeface="+mn-cs"/>
                        </a:rPr>
                        <a:t>今天适合穿什么衣服出门</a:t>
                      </a:r>
                      <a:endParaRPr lang="zh-CN" altLang="en-US" sz="1300" b="0" i="0" u="none" strike="noStrike" kern="1200" dirty="0">
                        <a:solidFill>
                          <a:schemeClr val="bg1"/>
                        </a:solidFill>
                        <a:effectLst/>
                        <a:latin typeface="微软雅黑" panose="020B0503020204020204" charset="-122"/>
                        <a:ea typeface="微软雅黑" panose="020B0503020204020204" charset="-122"/>
                        <a:cs typeface="+mn-cs"/>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429483">
                <a:tc>
                  <a:txBody>
                    <a:bodyPr/>
                    <a:lstStyle/>
                    <a:p>
                      <a:pPr algn="ctr">
                        <a:lnSpc>
                          <a:spcPct val="150000"/>
                        </a:lnSpc>
                      </a:pPr>
                      <a:r>
                        <a:rPr lang="zh-CN" altLang="en-US" sz="1300" b="0" i="0" u="none" strike="noStrike" kern="1200" dirty="0">
                          <a:solidFill>
                            <a:schemeClr val="bg1"/>
                          </a:solidFill>
                          <a:effectLst/>
                          <a:latin typeface="微软雅黑" panose="020B0503020204020204" charset="-122"/>
                          <a:ea typeface="微软雅黑" panose="020B0503020204020204" charset="-122"/>
                          <a:cs typeface="+mn-cs"/>
                        </a:rPr>
                        <a:t>怎么谈恋爱</a:t>
                      </a:r>
                      <a:endParaRPr lang="zh-CN" altLang="en-US" sz="1300" b="0" i="0" u="none" strike="noStrike" kern="1200" dirty="0">
                        <a:solidFill>
                          <a:schemeClr val="bg1"/>
                        </a:solidFill>
                        <a:effectLst/>
                        <a:latin typeface="微软雅黑" panose="020B0503020204020204" charset="-122"/>
                        <a:ea typeface="微软雅黑" panose="020B0503020204020204" charset="-122"/>
                        <a:cs typeface="+mn-cs"/>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algn="ctr" fontAlgn="ctr">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一个女生不理我我怎么才能让她和我说话</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91684">
                <a:tc>
                  <a:txBody>
                    <a:bodyPr/>
                    <a:lstStyle/>
                    <a:p>
                      <a:pPr marL="0" algn="ctr" defTabSz="457200" rtl="0" eaLnBrk="1" latinLnBrk="0" hangingPunct="1">
                        <a:lnSpc>
                          <a:spcPct val="150000"/>
                        </a:lnSpc>
                      </a:pPr>
                      <a:r>
                        <a:rPr lang="zh-CN" altLang="en-US" sz="1300" b="0" i="0" u="none" strike="noStrike" kern="1200" dirty="0">
                          <a:solidFill>
                            <a:schemeClr val="bg1"/>
                          </a:solidFill>
                          <a:effectLst/>
                          <a:latin typeface="微软雅黑" panose="020B0503020204020204" charset="-122"/>
                          <a:ea typeface="微软雅黑" panose="020B0503020204020204" charset="-122"/>
                          <a:cs typeface="+mn-cs"/>
                        </a:rPr>
                        <a:t>齐肩发型</a:t>
                      </a:r>
                      <a:endParaRPr lang="zh-CN" altLang="en-US" sz="1300" b="0" i="0" u="none" strike="noStrike" kern="1200" dirty="0">
                        <a:solidFill>
                          <a:schemeClr val="bg1"/>
                        </a:solidFill>
                        <a:effectLst/>
                        <a:latin typeface="微软雅黑" panose="020B0503020204020204" charset="-122"/>
                        <a:ea typeface="微软雅黑" panose="020B0503020204020204" charset="-122"/>
                        <a:cs typeface="+mn-cs"/>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algn="ctr" defTabSz="457200" rtl="0" eaLnBrk="1" fontAlgn="ctr" latinLnBrk="0" hangingPunct="1">
                        <a:lnSpc>
                          <a:spcPct val="150000"/>
                        </a:lnSpc>
                      </a:pPr>
                      <a:r>
                        <a:rPr lang="zh-CN" altLang="en-US" sz="1300" b="0" i="0" u="none" strike="noStrike" kern="1200" dirty="0">
                          <a:solidFill>
                            <a:schemeClr val="bg1"/>
                          </a:solidFill>
                          <a:effectLst/>
                          <a:latin typeface="微软雅黑" panose="020B0503020204020204" charset="-122"/>
                          <a:ea typeface="微软雅黑" panose="020B0503020204020204" charset="-122"/>
                          <a:cs typeface="+mn-cs"/>
                        </a:rPr>
                        <a:t>脸型跟发型搭配网上测试</a:t>
                      </a:r>
                      <a:endParaRPr lang="zh-CN" altLang="en-US" sz="1300" b="0" i="0" u="none" strike="noStrike" kern="1200" dirty="0">
                        <a:solidFill>
                          <a:schemeClr val="bg1"/>
                        </a:solidFill>
                        <a:effectLst/>
                        <a:latin typeface="微软雅黑" panose="020B0503020204020204" charset="-122"/>
                        <a:ea typeface="微软雅黑" panose="020B0503020204020204" charset="-122"/>
                        <a:cs typeface="+mn-cs"/>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spAutoFit/>
          </a:bodyPr>
          <a:lstStyle/>
          <a:p>
            <a:pPr marL="0" lvl="1">
              <a:lnSpc>
                <a:spcPct val="150000"/>
              </a:lnSpc>
            </a:pPr>
            <a:r>
              <a:rPr kumimoji="1" lang="zh-CN" altLang="en-US" sz="2400" b="1" spc="187" dirty="0">
                <a:solidFill>
                  <a:schemeClr val="bg1"/>
                </a:solidFill>
                <a:latin typeface="微软雅黑" panose="020B0503020204020204" charset="-122"/>
                <a:ea typeface="微软雅黑" panose="020B0503020204020204" charset="-122"/>
                <a:cs typeface="微软雅黑" panose="020B0503020204020204" charset="-122"/>
                <a:sym typeface="+mn-ea"/>
              </a:rPr>
              <a:t>新匹配定义一览</a:t>
            </a:r>
            <a:endParaRPr kumimoji="1" lang="zh-CN" altLang="en-US" sz="2400" b="1" spc="187"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44" name="表格 43"/>
          <p:cNvGraphicFramePr>
            <a:graphicFrameLocks noGrp="1"/>
          </p:cNvGraphicFramePr>
          <p:nvPr/>
        </p:nvGraphicFramePr>
        <p:xfrm>
          <a:off x="641601" y="1493885"/>
          <a:ext cx="10908798" cy="4355439"/>
        </p:xfrm>
        <a:graphic>
          <a:graphicData uri="http://schemas.openxmlformats.org/drawingml/2006/table">
            <a:tbl>
              <a:tblPr/>
              <a:tblGrid>
                <a:gridCol w="1442447"/>
                <a:gridCol w="1195808"/>
                <a:gridCol w="1255594"/>
                <a:gridCol w="4923676"/>
                <a:gridCol w="2091273"/>
              </a:tblGrid>
              <a:tr h="468466">
                <a:tc>
                  <a:txBody>
                    <a:bodyPr/>
                    <a:lstStyle/>
                    <a:p>
                      <a:pPr algn="ctr" fontAlgn="base"/>
                      <a:r>
                        <a:rPr lang="zh-CN" altLang="en-US" sz="1400" b="1" dirty="0">
                          <a:solidFill>
                            <a:schemeClr val="bg1"/>
                          </a:solidFill>
                          <a:effectLst/>
                          <a:latin typeface="微软雅黑" panose="020B0503020204020204" charset="-122"/>
                          <a:ea typeface="微软雅黑" panose="020B0503020204020204" charset="-122"/>
                        </a:rPr>
                        <a:t>匹配类型</a:t>
                      </a:r>
                      <a:endParaRPr lang="zh-CN" altLang="en-US" sz="1400" b="1"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fontAlgn="base"/>
                      <a:r>
                        <a:rPr lang="zh-CN" altLang="en-US" sz="1400" b="1" dirty="0">
                          <a:solidFill>
                            <a:schemeClr val="bg1"/>
                          </a:solidFill>
                          <a:effectLst/>
                          <a:latin typeface="微软雅黑" panose="020B0503020204020204" charset="-122"/>
                          <a:ea typeface="微软雅黑" panose="020B0503020204020204" charset="-122"/>
                        </a:rPr>
                        <a:t>特殊符号</a:t>
                      </a:r>
                      <a:endParaRPr lang="zh-CN" altLang="en-US" sz="1400" b="1"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fontAlgn="base"/>
                      <a:r>
                        <a:rPr lang="zh-CN" altLang="en-US" sz="1400" b="1">
                          <a:solidFill>
                            <a:schemeClr val="bg1"/>
                          </a:solidFill>
                          <a:effectLst/>
                          <a:latin typeface="微软雅黑" panose="020B0503020204020204" charset="-122"/>
                          <a:ea typeface="微软雅黑" panose="020B0503020204020204" charset="-122"/>
                        </a:rPr>
                        <a:t>示例关键字</a:t>
                      </a:r>
                      <a:endParaRPr lang="zh-CN" altLang="en-US" sz="1400" b="1">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fontAlgn="base"/>
                      <a:r>
                        <a:rPr lang="zh-CN" altLang="en-US" sz="1400" b="1" dirty="0">
                          <a:solidFill>
                            <a:schemeClr val="bg1"/>
                          </a:solidFill>
                          <a:effectLst/>
                          <a:latin typeface="微软雅黑" panose="020B0503020204020204" charset="-122"/>
                          <a:ea typeface="微软雅黑" panose="020B0503020204020204" charset="-122"/>
                        </a:rPr>
                        <a:t>广告可以针对包含以下内容的搜索展示：</a:t>
                      </a:r>
                      <a:endParaRPr lang="zh-CN" altLang="en-US" sz="1400" b="1" dirty="0">
                        <a:solidFill>
                          <a:schemeClr val="bg1"/>
                        </a:solidFill>
                        <a:effectLst/>
                        <a:latin typeface="微软雅黑" panose="020B0503020204020204" charset="-122"/>
                        <a:ea typeface="微软雅黑" panose="020B0503020204020204" charset="-122"/>
                      </a:endParaRPr>
                    </a:p>
                  </a:txBody>
                  <a:tcPr marL="72000" marR="37934" marT="18000"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c>
                  <a:txBody>
                    <a:bodyPr/>
                    <a:lstStyle/>
                    <a:p>
                      <a:pPr algn="ctr" fontAlgn="base"/>
                      <a:r>
                        <a:rPr lang="zh-CN" altLang="en-US" sz="1400" b="1" dirty="0">
                          <a:solidFill>
                            <a:schemeClr val="bg1"/>
                          </a:solidFill>
                          <a:effectLst/>
                          <a:latin typeface="微软雅黑" panose="020B0503020204020204" charset="-122"/>
                          <a:ea typeface="微软雅黑" panose="020B0503020204020204" charset="-122"/>
                        </a:rPr>
                        <a:t>示例搜索</a:t>
                      </a:r>
                      <a:endParaRPr lang="zh-CN" altLang="en-US" sz="1400" b="1"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1"/>
                    </a:solidFill>
                  </a:tcPr>
                </a:tc>
              </a:tr>
              <a:tr h="922619">
                <a:tc>
                  <a:txBody>
                    <a:bodyPr/>
                    <a:lstStyle/>
                    <a:p>
                      <a:pPr algn="ctr" fontAlgn="t"/>
                      <a:r>
                        <a:rPr lang="zh-CN" altLang="en-US" sz="1200" dirty="0">
                          <a:solidFill>
                            <a:schemeClr val="bg1"/>
                          </a:solidFill>
                          <a:effectLst/>
                          <a:latin typeface="微软雅黑" panose="020B0503020204020204" charset="-122"/>
                          <a:ea typeface="微软雅黑" panose="020B0503020204020204" charset="-122"/>
                        </a:rPr>
                        <a:t>智能匹配</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zh-CN" altLang="en-US" sz="1200" dirty="0">
                          <a:solidFill>
                            <a:schemeClr val="bg1"/>
                          </a:solidFill>
                          <a:effectLst/>
                          <a:latin typeface="微软雅黑" panose="020B0503020204020204" charset="-122"/>
                          <a:ea typeface="微软雅黑" panose="020B0503020204020204" charset="-122"/>
                        </a:rPr>
                        <a:t>无特殊符号</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zh-CN" altLang="en-US" sz="1200" dirty="0">
                          <a:solidFill>
                            <a:schemeClr val="bg1"/>
                          </a:solidFill>
                          <a:effectLst/>
                          <a:latin typeface="微软雅黑" panose="020B0503020204020204" charset="-122"/>
                          <a:ea typeface="微软雅黑" panose="020B0503020204020204" charset="-122"/>
                        </a:rPr>
                        <a:t>法语培训</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fontAlgn="t"/>
                      <a:r>
                        <a:rPr lang="zh-CN" altLang="en-US" sz="1200" dirty="0">
                          <a:solidFill>
                            <a:schemeClr val="bg1"/>
                          </a:solidFill>
                          <a:effectLst/>
                          <a:latin typeface="微软雅黑" panose="020B0503020204020204" charset="-122"/>
                          <a:ea typeface="微软雅黑" panose="020B0503020204020204" charset="-122"/>
                        </a:rPr>
                        <a:t>搜索意图相关的用户搜索词。</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171450" indent="-171450" fontAlgn="base">
                        <a:buFont typeface="Wingdings" panose="05000000000000000000" pitchFamily="2" charset="2"/>
                        <a:buChar char="ü"/>
                      </a:pPr>
                      <a:r>
                        <a:rPr lang="zh-CN" altLang="en-US" sz="1200" dirty="0">
                          <a:solidFill>
                            <a:schemeClr val="bg1"/>
                          </a:solidFill>
                          <a:effectLst/>
                          <a:latin typeface="微软雅黑" panose="020B0503020204020204" charset="-122"/>
                          <a:ea typeface="微软雅黑" panose="020B0503020204020204" charset="-122"/>
                        </a:rPr>
                        <a:t>成人小语种零基础学习</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1119116">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zh-CN" altLang="en-US" sz="1200" dirty="0">
                          <a:solidFill>
                            <a:schemeClr val="bg1"/>
                          </a:solidFill>
                          <a:effectLst/>
                          <a:latin typeface="微软雅黑" panose="020B0503020204020204" charset="-122"/>
                          <a:ea typeface="微软雅黑" panose="020B0503020204020204" charset="-122"/>
                        </a:rPr>
                        <a:t>智能匹配</a:t>
                      </a:r>
                      <a:r>
                        <a:rPr lang="en-US" altLang="zh-CN" sz="1200" dirty="0">
                          <a:solidFill>
                            <a:schemeClr val="bg1"/>
                          </a:solidFill>
                          <a:effectLst/>
                          <a:latin typeface="微软雅黑" panose="020B0503020204020204" charset="-122"/>
                          <a:ea typeface="微软雅黑" panose="020B0503020204020204" charset="-122"/>
                        </a:rPr>
                        <a:t>-</a:t>
                      </a:r>
                      <a:r>
                        <a:rPr lang="zh-CN" altLang="en-US" sz="1200" dirty="0">
                          <a:solidFill>
                            <a:schemeClr val="bg1"/>
                          </a:solidFill>
                          <a:effectLst/>
                          <a:latin typeface="微软雅黑" panose="020B0503020204020204" charset="-122"/>
                          <a:ea typeface="微软雅黑" panose="020B0503020204020204" charset="-122"/>
                        </a:rPr>
                        <a:t>核心词</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fontAlgn="t"/>
                      <a:r>
                        <a:rPr lang="en-US" altLang="zh-CN" sz="1200" dirty="0">
                          <a:solidFill>
                            <a:schemeClr val="bg1"/>
                          </a:solidFill>
                          <a:effectLst/>
                          <a:latin typeface="微软雅黑" panose="020B0503020204020204" charset="-122"/>
                          <a:ea typeface="微软雅黑" panose="020B0503020204020204" charset="-122"/>
                        </a:rPr>
                        <a:t>{</a:t>
                      </a:r>
                      <a:r>
                        <a:rPr lang="zh-CN" altLang="en-US" sz="1200" dirty="0">
                          <a:solidFill>
                            <a:schemeClr val="bg1"/>
                          </a:solidFill>
                          <a:effectLst/>
                          <a:latin typeface="微软雅黑" panose="020B0503020204020204" charset="-122"/>
                          <a:ea typeface="微软雅黑" panose="020B0503020204020204" charset="-122"/>
                        </a:rPr>
                        <a:t> </a:t>
                      </a:r>
                      <a:r>
                        <a:rPr lang="en-US" altLang="zh-CN" sz="1200" dirty="0">
                          <a:solidFill>
                            <a:schemeClr val="bg1"/>
                          </a:solidFill>
                          <a:effectLst/>
                          <a:latin typeface="微软雅黑" panose="020B0503020204020204" charset="-122"/>
                          <a:ea typeface="微软雅黑" panose="020B0503020204020204" charset="-122"/>
                        </a:rPr>
                        <a:t>}</a:t>
                      </a:r>
                      <a:r>
                        <a:rPr lang="zh-CN" altLang="en-US" sz="1200" dirty="0">
                          <a:solidFill>
                            <a:schemeClr val="bg1"/>
                          </a:solidFill>
                          <a:effectLst/>
                          <a:latin typeface="微软雅黑" panose="020B0503020204020204" charset="-122"/>
                          <a:ea typeface="微软雅黑" panose="020B0503020204020204" charset="-122"/>
                        </a:rPr>
                        <a:t> 圈定核心词</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fontAlgn="t"/>
                      <a:r>
                        <a:rPr lang="en-US" altLang="zh-CN" sz="1200" dirty="0">
                          <a:solidFill>
                            <a:schemeClr val="bg1"/>
                          </a:solidFill>
                          <a:effectLst/>
                          <a:latin typeface="微软雅黑" panose="020B0503020204020204" charset="-122"/>
                          <a:ea typeface="微软雅黑" panose="020B0503020204020204" charset="-122"/>
                        </a:rPr>
                        <a:t>{</a:t>
                      </a:r>
                      <a:r>
                        <a:rPr lang="zh-CN" altLang="en-US" sz="1200" dirty="0">
                          <a:solidFill>
                            <a:schemeClr val="bg1"/>
                          </a:solidFill>
                          <a:effectLst/>
                          <a:latin typeface="微软雅黑" panose="020B0503020204020204" charset="-122"/>
                          <a:ea typeface="微软雅黑" panose="020B0503020204020204" charset="-122"/>
                        </a:rPr>
                        <a:t>法语</a:t>
                      </a:r>
                      <a:r>
                        <a:rPr lang="en-US" altLang="zh-CN" sz="1200" dirty="0">
                          <a:solidFill>
                            <a:schemeClr val="bg1"/>
                          </a:solidFill>
                          <a:effectLst/>
                          <a:latin typeface="微软雅黑" panose="020B0503020204020204" charset="-122"/>
                          <a:ea typeface="微软雅黑" panose="020B0503020204020204" charset="-122"/>
                        </a:rPr>
                        <a:t>}</a:t>
                      </a:r>
                      <a:r>
                        <a:rPr lang="zh-CN" altLang="en-US" sz="1200" dirty="0">
                          <a:solidFill>
                            <a:schemeClr val="bg1"/>
                          </a:solidFill>
                          <a:effectLst/>
                          <a:latin typeface="微软雅黑" panose="020B0503020204020204" charset="-122"/>
                          <a:ea typeface="微软雅黑" panose="020B0503020204020204" charset="-122"/>
                        </a:rPr>
                        <a:t>培训</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fontAlgn="t"/>
                      <a:r>
                        <a:rPr lang="zh-CN" altLang="en-US" sz="1200" dirty="0">
                          <a:solidFill>
                            <a:schemeClr val="bg1"/>
                          </a:solidFill>
                          <a:effectLst/>
                          <a:latin typeface="微软雅黑" panose="020B0503020204020204" charset="-122"/>
                          <a:ea typeface="微软雅黑" panose="020B0503020204020204" charset="-122"/>
                        </a:rPr>
                        <a:t>所有带 </a:t>
                      </a:r>
                      <a:r>
                        <a:rPr lang="en-US" altLang="zh-CN" sz="1200" dirty="0">
                          <a:solidFill>
                            <a:schemeClr val="bg1"/>
                          </a:solidFill>
                          <a:effectLst/>
                          <a:latin typeface="微软雅黑" panose="020B0503020204020204" charset="-122"/>
                          <a:ea typeface="微软雅黑" panose="020B0503020204020204" charset="-122"/>
                        </a:rPr>
                        <a:t>{} </a:t>
                      </a:r>
                      <a:r>
                        <a:rPr lang="zh-CN" altLang="en-US" sz="1200" dirty="0">
                          <a:solidFill>
                            <a:schemeClr val="bg1"/>
                          </a:solidFill>
                          <a:effectLst/>
                          <a:latin typeface="微软雅黑" panose="020B0503020204020204" charset="-122"/>
                          <a:ea typeface="微软雅黑" panose="020B0503020204020204" charset="-122"/>
                        </a:rPr>
                        <a:t>号标记的字词（或这些字词的同义变体形式）为标注的核心词*。在这些字词之前、之后或之间，可能会显示其他字词。</a:t>
                      </a:r>
                      <a:endParaRPr lang="en-US" altLang="zh-CN" sz="1200" dirty="0">
                        <a:solidFill>
                          <a:schemeClr val="bg1"/>
                        </a:solidFill>
                        <a:effectLst/>
                        <a:latin typeface="微软雅黑" panose="020B0503020204020204" charset="-122"/>
                        <a:ea typeface="微软雅黑" panose="020B0503020204020204" charset="-122"/>
                      </a:endParaRPr>
                    </a:p>
                    <a:p>
                      <a:pPr fontAlgn="t"/>
                      <a:r>
                        <a:rPr lang="zh-CN" altLang="en-US" sz="1200" dirty="0">
                          <a:solidFill>
                            <a:schemeClr val="bg1"/>
                          </a:solidFill>
                          <a:effectLst/>
                          <a:latin typeface="微软雅黑" panose="020B0503020204020204" charset="-122"/>
                          <a:ea typeface="微软雅黑" panose="020B0503020204020204" charset="-122"/>
                        </a:rPr>
                        <a:t>如不使用</a:t>
                      </a:r>
                      <a:r>
                        <a:rPr lang="en-US" altLang="zh-CN" sz="1200" dirty="0">
                          <a:solidFill>
                            <a:schemeClr val="bg1"/>
                          </a:solidFill>
                          <a:effectLst/>
                          <a:latin typeface="微软雅黑" panose="020B0503020204020204" charset="-122"/>
                          <a:ea typeface="微软雅黑" panose="020B0503020204020204" charset="-122"/>
                        </a:rPr>
                        <a:t>{}</a:t>
                      </a:r>
                      <a:r>
                        <a:rPr lang="zh-CN" altLang="en-US" sz="1200" dirty="0">
                          <a:solidFill>
                            <a:schemeClr val="bg1"/>
                          </a:solidFill>
                          <a:effectLst/>
                          <a:latin typeface="微软雅黑" panose="020B0503020204020204" charset="-122"/>
                          <a:ea typeface="微软雅黑" panose="020B0503020204020204" charset="-122"/>
                        </a:rPr>
                        <a:t>标记，则由系统智能为您识别出核心词</a:t>
                      </a:r>
                      <a:endParaRPr lang="en-US" altLang="zh-CN" sz="1200" dirty="0">
                        <a:solidFill>
                          <a:schemeClr val="bg1"/>
                        </a:solidFill>
                        <a:effectLst/>
                        <a:latin typeface="微软雅黑" panose="020B0503020204020204" charset="-122"/>
                        <a:ea typeface="微软雅黑" panose="020B0503020204020204" charset="-122"/>
                      </a:endParaRPr>
                    </a:p>
                    <a:p>
                      <a:pPr fontAlgn="t"/>
                      <a:r>
                        <a:rPr lang="zh-CN" altLang="en-US" sz="1200" dirty="0">
                          <a:solidFill>
                            <a:schemeClr val="bg1"/>
                          </a:solidFill>
                          <a:effectLst/>
                          <a:latin typeface="微软雅黑" panose="020B0503020204020204" charset="-122"/>
                          <a:ea typeface="微软雅黑" panose="020B0503020204020204" charset="-122"/>
                        </a:rPr>
                        <a:t>*本期仅允许手动一个核心词标注</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171450" indent="-171450" fontAlgn="base">
                        <a:buFont typeface="Wingdings" panose="05000000000000000000" pitchFamily="2" charset="2"/>
                        <a:buChar char="ü"/>
                      </a:pPr>
                      <a:r>
                        <a:rPr lang="zh-CN" altLang="en-US" sz="1200" dirty="0">
                          <a:solidFill>
                            <a:schemeClr val="bg1"/>
                          </a:solidFill>
                          <a:effectLst/>
                          <a:latin typeface="微软雅黑" panose="020B0503020204020204" charset="-122"/>
                          <a:ea typeface="微软雅黑" panose="020B0503020204020204" charset="-122"/>
                        </a:rPr>
                        <a:t>法语学习班</a:t>
                      </a:r>
                      <a:endParaRPr lang="en-US" altLang="zh-CN" sz="1200" dirty="0">
                        <a:solidFill>
                          <a:schemeClr val="bg1"/>
                        </a:solidFill>
                        <a:effectLst/>
                        <a:latin typeface="微软雅黑" panose="020B0503020204020204" charset="-122"/>
                        <a:ea typeface="微软雅黑" panose="020B0503020204020204" charset="-122"/>
                      </a:endParaRPr>
                    </a:p>
                    <a:p>
                      <a:pPr marL="171450" indent="-171450" fontAlgn="base">
                        <a:buFont typeface="Wingdings" panose="05000000000000000000" pitchFamily="2" charset="2"/>
                        <a:buChar char="ü"/>
                      </a:pPr>
                      <a:r>
                        <a:rPr lang="zh-CN" altLang="en-US" sz="1200" dirty="0">
                          <a:solidFill>
                            <a:schemeClr val="bg1"/>
                          </a:solidFill>
                          <a:effectLst/>
                          <a:latin typeface="微软雅黑" panose="020B0503020204020204" charset="-122"/>
                          <a:ea typeface="微软雅黑" panose="020B0503020204020204" charset="-122"/>
                        </a:rPr>
                        <a:t>北京学法语哪里好</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922619">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zh-CN" altLang="en-US" sz="1200" dirty="0">
                          <a:solidFill>
                            <a:schemeClr val="bg1"/>
                          </a:solidFill>
                          <a:effectLst/>
                          <a:latin typeface="微软雅黑" panose="020B0503020204020204" charset="-122"/>
                          <a:ea typeface="微软雅黑" panose="020B0503020204020204" charset="-122"/>
                        </a:rPr>
                        <a:t>短语匹配</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zh-CN" altLang="en-US" sz="1200" dirty="0">
                          <a:solidFill>
                            <a:schemeClr val="bg1"/>
                          </a:solidFill>
                          <a:effectLst/>
                          <a:latin typeface="微软雅黑" panose="020B0503020204020204" charset="-122"/>
                          <a:ea typeface="微软雅黑" panose="020B0503020204020204" charset="-122"/>
                        </a:rPr>
                        <a:t>无特殊符号</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zh-CN" altLang="en-US" sz="1200" dirty="0">
                          <a:solidFill>
                            <a:schemeClr val="bg1"/>
                          </a:solidFill>
                          <a:effectLst/>
                          <a:latin typeface="微软雅黑" panose="020B0503020204020204" charset="-122"/>
                          <a:ea typeface="微软雅黑" panose="020B0503020204020204" charset="-122"/>
                        </a:rPr>
                        <a:t>法语培训</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zh-CN" altLang="en-US" sz="1200" dirty="0">
                          <a:solidFill>
                            <a:schemeClr val="bg1"/>
                          </a:solidFill>
                          <a:effectLst/>
                          <a:latin typeface="微软雅黑" panose="020B0503020204020204" charset="-122"/>
                          <a:ea typeface="微软雅黑" panose="020B0503020204020204" charset="-122"/>
                        </a:rPr>
                        <a:t>与该关键词的字词匹配或者是该词组的同义变体形式，且其前后或之间还有其他字词插入。</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171450" indent="-171450" fontAlgn="base">
                        <a:buFont typeface="Wingdings" panose="05000000000000000000" pitchFamily="2" charset="2"/>
                        <a:buChar char="ü"/>
                      </a:pPr>
                      <a:r>
                        <a:rPr lang="zh-CN" altLang="en-US" sz="1200" dirty="0">
                          <a:solidFill>
                            <a:schemeClr val="bg1"/>
                          </a:solidFill>
                          <a:effectLst/>
                          <a:latin typeface="微软雅黑" panose="020B0503020204020204" charset="-122"/>
                          <a:ea typeface="微软雅黑" panose="020B0503020204020204" charset="-122"/>
                        </a:rPr>
                        <a:t>北京法语培训价格</a:t>
                      </a:r>
                      <a:endParaRPr lang="zh-CN" altLang="en-US" sz="1200" dirty="0">
                        <a:solidFill>
                          <a:schemeClr val="bg1"/>
                        </a:solidFill>
                        <a:effectLst/>
                        <a:latin typeface="微软雅黑" panose="020B0503020204020204" charset="-122"/>
                        <a:ea typeface="微软雅黑" panose="020B0503020204020204" charset="-122"/>
                      </a:endParaRPr>
                    </a:p>
                    <a:p>
                      <a:pPr marL="171450" indent="-171450" fontAlgn="base">
                        <a:buFont typeface="Wingdings" panose="05000000000000000000" pitchFamily="2" charset="2"/>
                        <a:buChar char="ü"/>
                      </a:pPr>
                      <a:r>
                        <a:rPr lang="zh-CN" altLang="en-US" sz="1200" dirty="0">
                          <a:solidFill>
                            <a:schemeClr val="bg1"/>
                          </a:solidFill>
                          <a:effectLst/>
                          <a:latin typeface="微软雅黑" panose="020B0503020204020204" charset="-122"/>
                          <a:ea typeface="微软雅黑" panose="020B0503020204020204" charset="-122"/>
                        </a:rPr>
                        <a:t>成人法语培训</a:t>
                      </a:r>
                      <a:endParaRPr lang="en-US" altLang="zh-CN" sz="1200" dirty="0">
                        <a:solidFill>
                          <a:schemeClr val="bg1"/>
                        </a:solidFill>
                        <a:effectLst/>
                        <a:latin typeface="微软雅黑" panose="020B0503020204020204" charset="-122"/>
                        <a:ea typeface="微软雅黑" panose="020B0503020204020204" charset="-122"/>
                      </a:endParaRPr>
                    </a:p>
                    <a:p>
                      <a:pPr marL="171450" indent="-171450" fontAlgn="base">
                        <a:buFont typeface="Wingdings" panose="05000000000000000000" pitchFamily="2" charset="2"/>
                        <a:buChar char="ü"/>
                      </a:pPr>
                      <a:r>
                        <a:rPr lang="zh-CN" altLang="en-US" sz="1200" dirty="0">
                          <a:solidFill>
                            <a:schemeClr val="bg1"/>
                          </a:solidFill>
                          <a:effectLst/>
                          <a:latin typeface="微软雅黑" panose="020B0503020204020204" charset="-122"/>
                          <a:ea typeface="微软雅黑" panose="020B0503020204020204" charset="-122"/>
                        </a:rPr>
                        <a:t>法语培训班</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r h="922619">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zh-CN" altLang="en-US" sz="1200" dirty="0">
                          <a:solidFill>
                            <a:schemeClr val="bg1"/>
                          </a:solidFill>
                          <a:effectLst/>
                          <a:latin typeface="微软雅黑" panose="020B0503020204020204" charset="-122"/>
                          <a:ea typeface="微软雅黑" panose="020B0503020204020204" charset="-122"/>
                        </a:rPr>
                        <a:t>精确匹配</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algn="ctr" fontAlgn="t"/>
                      <a:r>
                        <a:rPr lang="zh-CN" altLang="en-US" sz="1200" dirty="0">
                          <a:solidFill>
                            <a:schemeClr val="bg1"/>
                          </a:solidFill>
                          <a:effectLst/>
                          <a:latin typeface="微软雅黑" panose="020B0503020204020204" charset="-122"/>
                          <a:ea typeface="微软雅黑" panose="020B0503020204020204" charset="-122"/>
                        </a:rPr>
                        <a:t>无特殊符号</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ctr" defTabSz="914400" rtl="0" eaLnBrk="1" fontAlgn="t" latinLnBrk="0" hangingPunct="1">
                        <a:lnSpc>
                          <a:spcPct val="100000"/>
                        </a:lnSpc>
                        <a:spcBef>
                          <a:spcPts val="0"/>
                        </a:spcBef>
                        <a:spcAft>
                          <a:spcPts val="0"/>
                        </a:spcAft>
                        <a:buClrTx/>
                        <a:buSzTx/>
                        <a:buFontTx/>
                        <a:buNone/>
                        <a:defRPr/>
                      </a:pPr>
                      <a:r>
                        <a:rPr lang="zh-CN" altLang="en-US" sz="1200" dirty="0">
                          <a:solidFill>
                            <a:schemeClr val="bg1"/>
                          </a:solidFill>
                          <a:effectLst/>
                          <a:latin typeface="微软雅黑" panose="020B0503020204020204" charset="-122"/>
                          <a:ea typeface="微软雅黑" panose="020B0503020204020204" charset="-122"/>
                        </a:rPr>
                        <a:t>法语培训</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lang="zh-CN" altLang="en-US" sz="1200" dirty="0">
                          <a:solidFill>
                            <a:schemeClr val="bg1"/>
                          </a:solidFill>
                          <a:effectLst/>
                          <a:latin typeface="微软雅黑" panose="020B0503020204020204" charset="-122"/>
                          <a:ea typeface="微软雅黑" panose="020B0503020204020204" charset="-122"/>
                        </a:rPr>
                        <a:t>与该关键词字词完全相同或者是该字词完全相同的同义变体形式（且含义相同）。</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pPr marL="171450" indent="-171450" fontAlgn="base">
                        <a:buFont typeface="Wingdings" panose="05000000000000000000" pitchFamily="2" charset="2"/>
                        <a:buChar char="ü"/>
                      </a:pPr>
                      <a:r>
                        <a:rPr lang="zh-CN" altLang="en-US" sz="1200" dirty="0">
                          <a:solidFill>
                            <a:schemeClr val="bg1"/>
                          </a:solidFill>
                          <a:effectLst/>
                          <a:latin typeface="微软雅黑" panose="020B0503020204020204" charset="-122"/>
                          <a:ea typeface="微软雅黑" panose="020B0503020204020204" charset="-122"/>
                        </a:rPr>
                        <a:t>法语培训</a:t>
                      </a:r>
                      <a:endParaRPr lang="zh-CN" altLang="en-US" sz="1200" dirty="0">
                        <a:solidFill>
                          <a:schemeClr val="bg1"/>
                        </a:solidFill>
                        <a:effectLst/>
                        <a:latin typeface="微软雅黑" panose="020B0503020204020204" charset="-122"/>
                        <a:ea typeface="微软雅黑" panose="020B0503020204020204" charset="-122"/>
                      </a:endParaRPr>
                    </a:p>
                    <a:p>
                      <a:pPr marL="171450" indent="-171450" fontAlgn="base">
                        <a:buFont typeface="Wingdings" panose="05000000000000000000" pitchFamily="2" charset="2"/>
                        <a:buChar char="ü"/>
                      </a:pPr>
                      <a:r>
                        <a:rPr lang="zh-CN" altLang="en-US" sz="1200" dirty="0">
                          <a:solidFill>
                            <a:schemeClr val="bg1"/>
                          </a:solidFill>
                          <a:effectLst/>
                          <a:latin typeface="微软雅黑" panose="020B0503020204020204" charset="-122"/>
                          <a:ea typeface="微软雅黑" panose="020B0503020204020204" charset="-122"/>
                        </a:rPr>
                        <a:t>法文培训</a:t>
                      </a:r>
                      <a:endParaRPr lang="zh-CN" altLang="en-US" sz="1200" dirty="0">
                        <a:solidFill>
                          <a:schemeClr val="bg1"/>
                        </a:solidFill>
                        <a:effectLst/>
                        <a:latin typeface="微软雅黑" panose="020B0503020204020204" charset="-122"/>
                        <a:ea typeface="微软雅黑" panose="020B0503020204020204" charset="-122"/>
                      </a:endParaRPr>
                    </a:p>
                  </a:txBody>
                  <a:tcPr marL="72000" marR="37934" marT="18967" marB="1896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5276850" y="2687232"/>
            <a:ext cx="4226265" cy="615553"/>
          </a:xfrm>
          <a:prstGeom prst="rect">
            <a:avLst/>
          </a:prstGeom>
          <a:noFill/>
          <a:ln w="9525">
            <a:noFill/>
            <a:miter lim="800000"/>
          </a:ln>
        </p:spPr>
        <p:txBody>
          <a:bodyPr wrap="squar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spc="300" dirty="0">
                <a:solidFill>
                  <a:schemeClr val="bg1"/>
                </a:solidFill>
                <a:latin typeface="微软雅黑" panose="020B0503020204020204" charset="-122"/>
                <a:ea typeface="微软雅黑" panose="020B0503020204020204" charset="-122"/>
                <a:cs typeface="+mn-ea"/>
                <a:sym typeface="+mn-lt"/>
              </a:rPr>
              <a:t>操作指导</a:t>
            </a:r>
            <a:endParaRPr lang="zh-CN" altLang="en-US" sz="3600" spc="300" dirty="0">
              <a:solidFill>
                <a:schemeClr val="bg1"/>
              </a:solidFill>
              <a:latin typeface="微软雅黑" panose="020B0503020204020204" charset="-122"/>
              <a:ea typeface="微软雅黑" panose="020B0503020204020204" charset="-122"/>
              <a:cs typeface="+mn-ea"/>
              <a:sym typeface="+mn-lt"/>
            </a:endParaRPr>
          </a:p>
        </p:txBody>
      </p:sp>
      <p:cxnSp>
        <p:nvCxnSpPr>
          <p:cNvPr id="3" name="直接连接符 2"/>
          <p:cNvCxnSpPr/>
          <p:nvPr/>
        </p:nvCxnSpPr>
        <p:spPr>
          <a:xfrm>
            <a:off x="4991100" y="2687232"/>
            <a:ext cx="0" cy="6155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等腰三角形 4"/>
          <p:cNvSpPr/>
          <p:nvPr/>
        </p:nvSpPr>
        <p:spPr>
          <a:xfrm rot="5400000">
            <a:off x="4400856" y="2776168"/>
            <a:ext cx="454844" cy="437680"/>
          </a:xfrm>
          <a:prstGeom prst="triangle">
            <a:avLst/>
          </a:prstGeom>
          <a:solidFill>
            <a:srgbClr val="F9B3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2648472" y="3366712"/>
            <a:ext cx="5420832" cy="369332"/>
          </a:xfrm>
          <a:prstGeom prst="rect">
            <a:avLst/>
          </a:prstGeom>
        </p:spPr>
        <p:txBody>
          <a:bodyPr wrap="square">
            <a:spAutoFit/>
          </a:bodyPr>
          <a:lstStyle/>
          <a:p>
            <a:pPr algn="r"/>
            <a:r>
              <a:rPr kumimoji="1" lang="zh-CN" altLang="en-US" spc="110" dirty="0">
                <a:solidFill>
                  <a:schemeClr val="bg1">
                    <a:lumMod val="50000"/>
                  </a:schemeClr>
                </a:solidFill>
                <a:latin typeface="微软雅黑" panose="020B0503020204020204" charset="-122"/>
                <a:ea typeface="微软雅黑" panose="020B0503020204020204" charset="-122"/>
                <a:cs typeface="微软雅黑" panose="020B0503020204020204" charset="-122"/>
              </a:rPr>
              <a:t>凤巢平台上匹配模式操作</a:t>
            </a:r>
            <a:endParaRPr kumimoji="1" lang="zh-CN" altLang="en-US" spc="110"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9" name="等腰三角形 18"/>
          <p:cNvSpPr/>
          <p:nvPr/>
        </p:nvSpPr>
        <p:spPr>
          <a:xfrm rot="1305024">
            <a:off x="-2425695" y="-2743939"/>
            <a:ext cx="4745283" cy="432158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等腰三角形 19"/>
          <p:cNvSpPr/>
          <p:nvPr/>
        </p:nvSpPr>
        <p:spPr>
          <a:xfrm rot="7706098">
            <a:off x="10297949" y="4697208"/>
            <a:ext cx="4745283" cy="432158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nchor="ctr">
            <a:spAutoFit/>
          </a:bodyPr>
          <a:lstStyle/>
          <a:p>
            <a:pPr>
              <a:lnSpc>
                <a:spcPct val="150000"/>
              </a:lnSpc>
            </a:pPr>
            <a:r>
              <a:rPr kumimoji="1" lang="zh-CN" altLang="en-US" sz="2400" b="1" spc="300" dirty="0">
                <a:solidFill>
                  <a:schemeClr val="bg1"/>
                </a:solidFill>
                <a:latin typeface="微软雅黑" panose="020B0503020204020204" charset="-122"/>
                <a:ea typeface="微软雅黑" panose="020B0503020204020204" charset="-122"/>
                <a:cs typeface="微软雅黑" panose="020B0503020204020204" charset="-122"/>
              </a:rPr>
              <a:t>新建关键词：智能匹配</a:t>
            </a:r>
            <a:r>
              <a:rPr kumimoji="1" lang="en-US" altLang="zh-CN" sz="2400" b="1" spc="300" dirty="0">
                <a:solidFill>
                  <a:schemeClr val="bg1"/>
                </a:solidFill>
                <a:latin typeface="微软雅黑" panose="020B0503020204020204" charset="-122"/>
                <a:ea typeface="微软雅黑" panose="020B0503020204020204" charset="-122"/>
                <a:cs typeface="微软雅黑" panose="020B0503020204020204" charset="-122"/>
              </a:rPr>
              <a:t>-</a:t>
            </a:r>
            <a:r>
              <a:rPr kumimoji="1" lang="zh-CN" altLang="en-US" sz="2400" b="1" spc="300" dirty="0">
                <a:solidFill>
                  <a:schemeClr val="bg1"/>
                </a:solidFill>
                <a:latin typeface="微软雅黑" panose="020B0503020204020204" charset="-122"/>
                <a:ea typeface="微软雅黑" panose="020B0503020204020204" charset="-122"/>
                <a:cs typeface="微软雅黑" panose="020B0503020204020204" charset="-122"/>
              </a:rPr>
              <a:t>核心词可以手动圈定</a:t>
            </a:r>
            <a:endParaRPr kumimoji="1" lang="zh-CN" altLang="en-US" sz="2400" spc="3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3" name="图片 12"/>
          <p:cNvPicPr>
            <a:picLocks noChangeAspect="1"/>
          </p:cNvPicPr>
          <p:nvPr/>
        </p:nvPicPr>
        <p:blipFill>
          <a:blip r:embed="rId1"/>
          <a:stretch>
            <a:fillRect/>
          </a:stretch>
        </p:blipFill>
        <p:spPr>
          <a:xfrm>
            <a:off x="496822" y="1223120"/>
            <a:ext cx="9044257" cy="5099315"/>
          </a:xfrm>
          <a:prstGeom prst="rect">
            <a:avLst/>
          </a:prstGeom>
          <a:ln>
            <a:solidFill>
              <a:schemeClr val="tx1">
                <a:lumMod val="50000"/>
                <a:lumOff val="50000"/>
              </a:schemeClr>
            </a:solidFill>
          </a:ln>
        </p:spPr>
      </p:pic>
      <p:sp>
        <p:nvSpPr>
          <p:cNvPr id="14" name="圆角矩形 13"/>
          <p:cNvSpPr/>
          <p:nvPr/>
        </p:nvSpPr>
        <p:spPr>
          <a:xfrm>
            <a:off x="9630409" y="1506612"/>
            <a:ext cx="2476529" cy="611877"/>
          </a:xfrm>
          <a:prstGeom prst="roundRect">
            <a:avLst/>
          </a:prstGeom>
          <a:solidFill>
            <a:schemeClr val="accent1">
              <a:alpha val="37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kumimoji="1" lang="zh-CN" altLang="en-US" sz="1200" dirty="0">
                <a:solidFill>
                  <a:schemeClr val="bg1"/>
                </a:solidFill>
                <a:latin typeface="微软雅黑" panose="020B0503020204020204" charset="-122"/>
                <a:ea typeface="微软雅黑" panose="020B0503020204020204" charset="-122"/>
              </a:rPr>
              <a:t>匹配模式：</a:t>
            </a:r>
            <a:endParaRPr kumimoji="1" lang="en-US" altLang="zh-CN" sz="1200" dirty="0">
              <a:solidFill>
                <a:schemeClr val="bg1"/>
              </a:solidFill>
              <a:latin typeface="微软雅黑" panose="020B0503020204020204" charset="-122"/>
              <a:ea typeface="微软雅黑" panose="020B0503020204020204" charset="-122"/>
            </a:endParaRPr>
          </a:p>
          <a:p>
            <a:r>
              <a:rPr kumimoji="1" lang="zh-CN" altLang="en-US" sz="1200" dirty="0">
                <a:solidFill>
                  <a:schemeClr val="bg1"/>
                </a:solidFill>
                <a:latin typeface="微软雅黑" panose="020B0503020204020204" charset="-122"/>
                <a:ea typeface="微软雅黑" panose="020B0503020204020204" charset="-122"/>
              </a:rPr>
              <a:t>新增</a:t>
            </a:r>
            <a:r>
              <a:rPr kumimoji="1" lang="en-US" altLang="zh-CN" sz="1200" dirty="0">
                <a:solidFill>
                  <a:schemeClr val="bg1"/>
                </a:solidFill>
                <a:latin typeface="微软雅黑" panose="020B0503020204020204" charset="-122"/>
                <a:ea typeface="微软雅黑" panose="020B0503020204020204" charset="-122"/>
              </a:rPr>
              <a:t>【</a:t>
            </a:r>
            <a:r>
              <a:rPr kumimoji="1" lang="zh-CN" altLang="en-US" sz="1200" dirty="0">
                <a:solidFill>
                  <a:schemeClr val="bg1"/>
                </a:solidFill>
                <a:latin typeface="微软雅黑" panose="020B0503020204020204" charset="-122"/>
                <a:ea typeface="微软雅黑" panose="020B0503020204020204" charset="-122"/>
              </a:rPr>
              <a:t>智能匹配</a:t>
            </a:r>
            <a:r>
              <a:rPr kumimoji="1" lang="en-US" altLang="zh-CN" sz="1200" dirty="0">
                <a:solidFill>
                  <a:schemeClr val="bg1"/>
                </a:solidFill>
                <a:latin typeface="微软雅黑" panose="020B0503020204020204" charset="-122"/>
                <a:ea typeface="微软雅黑" panose="020B0503020204020204" charset="-122"/>
              </a:rPr>
              <a:t>-</a:t>
            </a:r>
            <a:r>
              <a:rPr kumimoji="1" lang="zh-CN" altLang="en-US" sz="1200" dirty="0">
                <a:solidFill>
                  <a:schemeClr val="bg1"/>
                </a:solidFill>
                <a:latin typeface="微软雅黑" panose="020B0503020204020204" charset="-122"/>
                <a:ea typeface="微软雅黑" panose="020B0503020204020204" charset="-122"/>
              </a:rPr>
              <a:t>核心词</a:t>
            </a:r>
            <a:r>
              <a:rPr kumimoji="1" lang="en-US" altLang="zh-CN" sz="1200" dirty="0">
                <a:solidFill>
                  <a:schemeClr val="bg1"/>
                </a:solidFill>
                <a:latin typeface="微软雅黑" panose="020B0503020204020204" charset="-122"/>
                <a:ea typeface="微软雅黑" panose="020B0503020204020204" charset="-122"/>
              </a:rPr>
              <a:t>】</a:t>
            </a:r>
            <a:endParaRPr kumimoji="1" lang="zh-CN" altLang="en-US" sz="1200" dirty="0">
              <a:solidFill>
                <a:schemeClr val="bg1"/>
              </a:solidFill>
              <a:latin typeface="微软雅黑" panose="020B0503020204020204" charset="-122"/>
              <a:ea typeface="微软雅黑" panose="020B0503020204020204" charset="-122"/>
            </a:endParaRPr>
          </a:p>
        </p:txBody>
      </p:sp>
      <p:sp>
        <p:nvSpPr>
          <p:cNvPr id="15" name="椭圆 14"/>
          <p:cNvSpPr/>
          <p:nvPr/>
        </p:nvSpPr>
        <p:spPr>
          <a:xfrm>
            <a:off x="9453199" y="1329403"/>
            <a:ext cx="354419" cy="354419"/>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en-US" altLang="zh-CN" sz="1465" b="1" dirty="0">
                <a:latin typeface="微软雅黑" panose="020B0503020204020204" charset="-122"/>
                <a:ea typeface="微软雅黑" panose="020B0503020204020204" charset="-122"/>
              </a:rPr>
              <a:t>1</a:t>
            </a:r>
            <a:endParaRPr kumimoji="1" lang="zh-CN" altLang="en-US" sz="1465" b="1" dirty="0">
              <a:latin typeface="微软雅黑" panose="020B0503020204020204" charset="-122"/>
              <a:ea typeface="微软雅黑" panose="020B0503020204020204" charset="-122"/>
            </a:endParaRPr>
          </a:p>
        </p:txBody>
      </p:sp>
      <p:sp>
        <p:nvSpPr>
          <p:cNvPr id="16" name="圆角矩形 15"/>
          <p:cNvSpPr/>
          <p:nvPr/>
        </p:nvSpPr>
        <p:spPr>
          <a:xfrm>
            <a:off x="9630409" y="2778531"/>
            <a:ext cx="2476529" cy="1701320"/>
          </a:xfrm>
          <a:prstGeom prst="roundRect">
            <a:avLst>
              <a:gd name="adj" fmla="val 7693"/>
            </a:avLst>
          </a:prstGeom>
          <a:solidFill>
            <a:schemeClr val="accent1">
              <a:alpha val="37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kumimoji="1" lang="zh-CN" altLang="en-US" sz="1200" dirty="0">
                <a:solidFill>
                  <a:schemeClr val="bg1"/>
                </a:solidFill>
                <a:latin typeface="微软雅黑" panose="020B0503020204020204" charset="-122"/>
                <a:ea typeface="微软雅黑" panose="020B0503020204020204" charset="-122"/>
              </a:rPr>
              <a:t>智能匹配</a:t>
            </a:r>
            <a:r>
              <a:rPr kumimoji="1" lang="en-US" altLang="zh-CN" sz="1200" dirty="0">
                <a:solidFill>
                  <a:schemeClr val="bg1"/>
                </a:solidFill>
                <a:latin typeface="微软雅黑" panose="020B0503020204020204" charset="-122"/>
                <a:ea typeface="微软雅黑" panose="020B0503020204020204" charset="-122"/>
              </a:rPr>
              <a:t>-</a:t>
            </a:r>
            <a:r>
              <a:rPr kumimoji="1" lang="zh-CN" altLang="en-US" sz="1200" dirty="0">
                <a:solidFill>
                  <a:schemeClr val="bg1"/>
                </a:solidFill>
                <a:latin typeface="微软雅黑" panose="020B0503020204020204" charset="-122"/>
                <a:ea typeface="微软雅黑" panose="020B0503020204020204" charset="-122"/>
              </a:rPr>
              <a:t>核心词：</a:t>
            </a:r>
            <a:endParaRPr kumimoji="1" lang="en-US" altLang="zh-CN" sz="1200" dirty="0">
              <a:solidFill>
                <a:schemeClr val="bg1"/>
              </a:solidFill>
              <a:latin typeface="微软雅黑" panose="020B0503020204020204" charset="-122"/>
              <a:ea typeface="微软雅黑" panose="020B0503020204020204" charset="-122"/>
            </a:endParaRPr>
          </a:p>
          <a:p>
            <a:r>
              <a:rPr kumimoji="1" lang="zh-CN" altLang="en-US" sz="1200" dirty="0">
                <a:solidFill>
                  <a:schemeClr val="bg1"/>
                </a:solidFill>
                <a:latin typeface="微软雅黑" panose="020B0503020204020204" charset="-122"/>
                <a:ea typeface="微软雅黑" panose="020B0503020204020204" charset="-122"/>
              </a:rPr>
              <a:t>在关键词中以</a:t>
            </a:r>
            <a:r>
              <a:rPr kumimoji="1" lang="en-US" altLang="zh-CN" sz="1200" dirty="0">
                <a:solidFill>
                  <a:schemeClr val="bg1"/>
                </a:solidFill>
                <a:latin typeface="微软雅黑" panose="020B0503020204020204" charset="-122"/>
                <a:ea typeface="微软雅黑" panose="020B0503020204020204" charset="-122"/>
              </a:rPr>
              <a:t>{</a:t>
            </a:r>
            <a:r>
              <a:rPr kumimoji="1" lang="zh-CN" altLang="en-US" sz="1200" dirty="0">
                <a:solidFill>
                  <a:schemeClr val="bg1"/>
                </a:solidFill>
                <a:latin typeface="微软雅黑" panose="020B0503020204020204" charset="-122"/>
                <a:ea typeface="微软雅黑" panose="020B0503020204020204" charset="-122"/>
              </a:rPr>
              <a:t> </a:t>
            </a:r>
            <a:r>
              <a:rPr kumimoji="1" lang="en-US" altLang="zh-CN" sz="1200" dirty="0">
                <a:solidFill>
                  <a:schemeClr val="bg1"/>
                </a:solidFill>
                <a:latin typeface="微软雅黑" panose="020B0503020204020204" charset="-122"/>
                <a:ea typeface="微软雅黑" panose="020B0503020204020204" charset="-122"/>
              </a:rPr>
              <a:t>}</a:t>
            </a:r>
            <a:r>
              <a:rPr kumimoji="1" lang="zh-CN" altLang="en-US" sz="1200" dirty="0">
                <a:solidFill>
                  <a:schemeClr val="bg1"/>
                </a:solidFill>
                <a:latin typeface="微软雅黑" panose="020B0503020204020204" charset="-122"/>
                <a:ea typeface="微软雅黑" panose="020B0503020204020204" charset="-122"/>
              </a:rPr>
              <a:t>的形式圈定核心词。</a:t>
            </a:r>
            <a:endParaRPr kumimoji="1" lang="en-US" altLang="zh-CN" sz="1200" dirty="0">
              <a:solidFill>
                <a:schemeClr val="bg1"/>
              </a:solidFill>
              <a:latin typeface="微软雅黑" panose="020B0503020204020204" charset="-122"/>
              <a:ea typeface="微软雅黑" panose="020B0503020204020204" charset="-122"/>
            </a:endParaRPr>
          </a:p>
          <a:p>
            <a:endParaRPr kumimoji="1" lang="en-US" altLang="zh-CN" sz="1200" dirty="0">
              <a:solidFill>
                <a:schemeClr val="bg1"/>
              </a:solidFill>
              <a:latin typeface="微软雅黑" panose="020B0503020204020204" charset="-122"/>
              <a:ea typeface="微软雅黑" panose="020B0503020204020204" charset="-122"/>
            </a:endParaRPr>
          </a:p>
          <a:p>
            <a:r>
              <a:rPr kumimoji="1" lang="en-US" altLang="zh-CN" sz="1200" dirty="0">
                <a:solidFill>
                  <a:schemeClr val="bg1"/>
                </a:solidFill>
                <a:latin typeface="微软雅黑" panose="020B0503020204020204" charset="-122"/>
                <a:ea typeface="微软雅黑" panose="020B0503020204020204" charset="-122"/>
              </a:rPr>
              <a:t>EX.</a:t>
            </a:r>
            <a:r>
              <a:rPr kumimoji="1" lang="zh-CN" altLang="en-US" sz="1200" dirty="0">
                <a:solidFill>
                  <a:schemeClr val="bg1"/>
                </a:solidFill>
                <a:latin typeface="微软雅黑" panose="020B0503020204020204" charset="-122"/>
                <a:ea typeface="微软雅黑" panose="020B0503020204020204" charset="-122"/>
              </a:rPr>
              <a:t> 北京海淀区</a:t>
            </a:r>
            <a:r>
              <a:rPr kumimoji="1" lang="en-US" altLang="zh-CN" sz="1200" dirty="0">
                <a:solidFill>
                  <a:schemeClr val="bg1"/>
                </a:solidFill>
                <a:latin typeface="微软雅黑" panose="020B0503020204020204" charset="-122"/>
                <a:ea typeface="微软雅黑" panose="020B0503020204020204" charset="-122"/>
              </a:rPr>
              <a:t>{</a:t>
            </a:r>
            <a:r>
              <a:rPr kumimoji="1" lang="zh-CN" altLang="en-US" sz="1200" dirty="0">
                <a:solidFill>
                  <a:schemeClr val="bg1"/>
                </a:solidFill>
                <a:latin typeface="微软雅黑" panose="020B0503020204020204" charset="-122"/>
                <a:ea typeface="微软雅黑" panose="020B0503020204020204" charset="-122"/>
              </a:rPr>
              <a:t>鲜花</a:t>
            </a:r>
            <a:r>
              <a:rPr kumimoji="1" lang="en-US" altLang="zh-CN" sz="1200" dirty="0">
                <a:solidFill>
                  <a:schemeClr val="bg1"/>
                </a:solidFill>
                <a:latin typeface="微软雅黑" panose="020B0503020204020204" charset="-122"/>
                <a:ea typeface="微软雅黑" panose="020B0503020204020204" charset="-122"/>
              </a:rPr>
              <a:t>}</a:t>
            </a:r>
            <a:r>
              <a:rPr kumimoji="1" lang="zh-CN" altLang="en-US" sz="1200" dirty="0">
                <a:solidFill>
                  <a:schemeClr val="bg1"/>
                </a:solidFill>
                <a:latin typeface="微软雅黑" panose="020B0503020204020204" charset="-122"/>
                <a:ea typeface="微软雅黑" panose="020B0503020204020204" charset="-122"/>
              </a:rPr>
              <a:t>价格</a:t>
            </a:r>
            <a:endParaRPr kumimoji="1" lang="zh-CN" altLang="en-US" sz="1200" dirty="0">
              <a:solidFill>
                <a:schemeClr val="bg1"/>
              </a:solidFill>
              <a:latin typeface="微软雅黑" panose="020B0503020204020204" charset="-122"/>
              <a:ea typeface="微软雅黑" panose="020B0503020204020204" charset="-122"/>
            </a:endParaRPr>
          </a:p>
        </p:txBody>
      </p:sp>
      <p:sp>
        <p:nvSpPr>
          <p:cNvPr id="17" name="椭圆 16"/>
          <p:cNvSpPr/>
          <p:nvPr/>
        </p:nvSpPr>
        <p:spPr>
          <a:xfrm>
            <a:off x="9453199" y="2601323"/>
            <a:ext cx="354419" cy="354419"/>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en-US" altLang="zh-CN" sz="1465" b="1" dirty="0">
                <a:latin typeface="微软雅黑" panose="020B0503020204020204" charset="-122"/>
                <a:ea typeface="微软雅黑" panose="020B0503020204020204" charset="-122"/>
              </a:rPr>
              <a:t>2</a:t>
            </a:r>
            <a:endParaRPr kumimoji="1" lang="zh-CN" altLang="en-US" sz="1465" b="1" dirty="0">
              <a:latin typeface="微软雅黑" panose="020B0503020204020204" charset="-122"/>
              <a:ea typeface="微软雅黑" panose="020B0503020204020204" charset="-122"/>
            </a:endParaRPr>
          </a:p>
        </p:txBody>
      </p:sp>
      <p:sp>
        <p:nvSpPr>
          <p:cNvPr id="18" name="圆角矩形 17"/>
          <p:cNvSpPr/>
          <p:nvPr/>
        </p:nvSpPr>
        <p:spPr>
          <a:xfrm>
            <a:off x="9630409" y="4931229"/>
            <a:ext cx="2476529" cy="1320715"/>
          </a:xfrm>
          <a:prstGeom prst="roundRect">
            <a:avLst>
              <a:gd name="adj" fmla="val 8080"/>
            </a:avLst>
          </a:prstGeom>
          <a:solidFill>
            <a:schemeClr val="accent1">
              <a:alpha val="37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kumimoji="1" lang="zh-CN" altLang="en-US" sz="1200" dirty="0">
                <a:solidFill>
                  <a:schemeClr val="bg1"/>
                </a:solidFill>
                <a:latin typeface="微软雅黑" panose="020B0503020204020204" charset="-122"/>
                <a:ea typeface="微软雅黑" panose="020B0503020204020204" charset="-122"/>
              </a:rPr>
              <a:t>核心词限制：一个关键词只能圈定一个核心词，且字数建议不超过</a:t>
            </a:r>
            <a:r>
              <a:rPr kumimoji="1" lang="en-US" altLang="zh-CN" sz="1200" b="1" i="1" dirty="0">
                <a:solidFill>
                  <a:schemeClr val="bg1"/>
                </a:solidFill>
                <a:latin typeface="微软雅黑" panose="020B0503020204020204" charset="-122"/>
                <a:ea typeface="微软雅黑" panose="020B0503020204020204" charset="-122"/>
              </a:rPr>
              <a:t>4</a:t>
            </a:r>
            <a:r>
              <a:rPr kumimoji="1" lang="zh-CN" altLang="en-US" sz="1200" b="1" i="1" dirty="0">
                <a:solidFill>
                  <a:schemeClr val="bg1"/>
                </a:solidFill>
                <a:latin typeface="微软雅黑" panose="020B0503020204020204" charset="-122"/>
                <a:ea typeface="微软雅黑" panose="020B0503020204020204" charset="-122"/>
              </a:rPr>
              <a:t>字</a:t>
            </a:r>
            <a:r>
              <a:rPr kumimoji="1" lang="zh-CN" altLang="en-US" sz="1200" dirty="0">
                <a:solidFill>
                  <a:schemeClr val="bg1"/>
                </a:solidFill>
                <a:latin typeface="微软雅黑" panose="020B0503020204020204" charset="-122"/>
                <a:ea typeface="微软雅黑" panose="020B0503020204020204" charset="-122"/>
              </a:rPr>
              <a:t>，以免流量过少。</a:t>
            </a:r>
            <a:endParaRPr kumimoji="1" lang="zh-CN" altLang="en-US" sz="1200" dirty="0">
              <a:solidFill>
                <a:schemeClr val="bg1"/>
              </a:solidFill>
              <a:latin typeface="微软雅黑" panose="020B0503020204020204" charset="-122"/>
              <a:ea typeface="微软雅黑" panose="020B0503020204020204" charset="-122"/>
            </a:endParaRPr>
          </a:p>
        </p:txBody>
      </p:sp>
      <p:sp>
        <p:nvSpPr>
          <p:cNvPr id="19" name="椭圆 18"/>
          <p:cNvSpPr/>
          <p:nvPr/>
        </p:nvSpPr>
        <p:spPr>
          <a:xfrm>
            <a:off x="9453199" y="4754020"/>
            <a:ext cx="354419" cy="354419"/>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en-US" altLang="zh-CN" sz="1465" b="1" dirty="0">
                <a:latin typeface="微软雅黑" panose="020B0503020204020204" charset="-122"/>
                <a:ea typeface="微软雅黑" panose="020B0503020204020204" charset="-122"/>
              </a:rPr>
              <a:t>3</a:t>
            </a:r>
            <a:endParaRPr kumimoji="1" lang="zh-CN" altLang="en-US" sz="1465"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2" name="图片 11"/>
          <p:cNvPicPr>
            <a:picLocks noChangeAspect="1"/>
          </p:cNvPicPr>
          <p:nvPr/>
        </p:nvPicPr>
        <p:blipFill>
          <a:blip r:embed="rId1"/>
          <a:stretch>
            <a:fillRect/>
          </a:stretch>
        </p:blipFill>
        <p:spPr>
          <a:xfrm>
            <a:off x="6251948" y="4101548"/>
            <a:ext cx="5818017" cy="2644553"/>
          </a:xfrm>
          <a:prstGeom prst="rect">
            <a:avLst/>
          </a:prstGeom>
          <a:ln>
            <a:solidFill>
              <a:schemeClr val="tx1">
                <a:lumMod val="50000"/>
                <a:lumOff val="50000"/>
              </a:schemeClr>
            </a:solidFill>
          </a:ln>
        </p:spPr>
      </p:pic>
      <p:pic>
        <p:nvPicPr>
          <p:cNvPr id="22" name="图片 21"/>
          <p:cNvPicPr>
            <a:picLocks noChangeAspect="1"/>
          </p:cNvPicPr>
          <p:nvPr/>
        </p:nvPicPr>
        <p:blipFill>
          <a:blip r:embed="rId2"/>
          <a:stretch>
            <a:fillRect/>
          </a:stretch>
        </p:blipFill>
        <p:spPr>
          <a:xfrm>
            <a:off x="510364" y="1293964"/>
            <a:ext cx="5458045" cy="2644553"/>
          </a:xfrm>
          <a:prstGeom prst="rect">
            <a:avLst/>
          </a:prstGeom>
          <a:ln>
            <a:solidFill>
              <a:schemeClr val="tx1">
                <a:lumMod val="50000"/>
                <a:lumOff val="50000"/>
              </a:schemeClr>
            </a:solidFill>
          </a:ln>
        </p:spPr>
      </p:pic>
      <p:pic>
        <p:nvPicPr>
          <p:cNvPr id="23" name="图片 22"/>
          <p:cNvPicPr>
            <a:picLocks noChangeAspect="1"/>
          </p:cNvPicPr>
          <p:nvPr/>
        </p:nvPicPr>
        <p:blipFill>
          <a:blip r:embed="rId3"/>
          <a:stretch>
            <a:fillRect/>
          </a:stretch>
        </p:blipFill>
        <p:spPr>
          <a:xfrm>
            <a:off x="510364" y="4191958"/>
            <a:ext cx="5458045" cy="2433884"/>
          </a:xfrm>
          <a:prstGeom prst="rect">
            <a:avLst/>
          </a:prstGeom>
          <a:ln>
            <a:solidFill>
              <a:schemeClr val="tx1">
                <a:lumMod val="50000"/>
                <a:lumOff val="50000"/>
              </a:schemeClr>
            </a:solidFill>
          </a:ln>
        </p:spPr>
      </p:pic>
      <p:pic>
        <p:nvPicPr>
          <p:cNvPr id="24" name="图片 23"/>
          <p:cNvPicPr>
            <a:picLocks noChangeAspect="1"/>
          </p:cNvPicPr>
          <p:nvPr/>
        </p:nvPicPr>
        <p:blipFill>
          <a:blip r:embed="rId1"/>
          <a:stretch>
            <a:fillRect/>
          </a:stretch>
        </p:blipFill>
        <p:spPr>
          <a:xfrm>
            <a:off x="6251948" y="1279785"/>
            <a:ext cx="5818017" cy="2644553"/>
          </a:xfrm>
          <a:prstGeom prst="rect">
            <a:avLst/>
          </a:prstGeom>
          <a:ln>
            <a:solidFill>
              <a:schemeClr val="tx1">
                <a:lumMod val="50000"/>
                <a:lumOff val="50000"/>
              </a:schemeClr>
            </a:solidFill>
          </a:ln>
        </p:spPr>
      </p:pic>
      <p:sp>
        <p:nvSpPr>
          <p:cNvPr id="25" name="圆角矩形 24"/>
          <p:cNvSpPr/>
          <p:nvPr/>
        </p:nvSpPr>
        <p:spPr>
          <a:xfrm>
            <a:off x="455194" y="1279784"/>
            <a:ext cx="1387783" cy="430651"/>
          </a:xfrm>
          <a:prstGeom prst="roundRect">
            <a:avLst/>
          </a:prstGeom>
          <a:solidFill>
            <a:schemeClr val="accent1">
              <a:alpha val="37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zh-CN" altLang="en-US" sz="1400" b="1" dirty="0">
                <a:solidFill>
                  <a:srgbClr val="202322"/>
                </a:solidFill>
                <a:latin typeface="微软雅黑" panose="020B0503020204020204" charset="-122"/>
                <a:ea typeface="微软雅黑" panose="020B0503020204020204" charset="-122"/>
              </a:rPr>
              <a:t>搜索词列表</a:t>
            </a:r>
            <a:endParaRPr kumimoji="1" lang="zh-CN" altLang="en-US" sz="1400" b="1" dirty="0">
              <a:solidFill>
                <a:srgbClr val="202322"/>
              </a:solidFill>
              <a:latin typeface="微软雅黑" panose="020B0503020204020204" charset="-122"/>
              <a:ea typeface="微软雅黑" panose="020B0503020204020204" charset="-122"/>
            </a:endParaRPr>
          </a:p>
        </p:txBody>
      </p:sp>
      <p:sp>
        <p:nvSpPr>
          <p:cNvPr id="26" name="椭圆 25"/>
          <p:cNvSpPr/>
          <p:nvPr/>
        </p:nvSpPr>
        <p:spPr>
          <a:xfrm>
            <a:off x="277984" y="1102575"/>
            <a:ext cx="354419" cy="354419"/>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en-US" altLang="zh-CN" sz="1465" b="1" dirty="0">
                <a:latin typeface="微软雅黑" panose="020B0503020204020204" charset="-122"/>
                <a:ea typeface="微软雅黑" panose="020B0503020204020204" charset="-122"/>
              </a:rPr>
              <a:t>1</a:t>
            </a:r>
            <a:endParaRPr kumimoji="1" lang="zh-CN" altLang="en-US" sz="1465" b="1" dirty="0">
              <a:latin typeface="微软雅黑" panose="020B0503020204020204" charset="-122"/>
              <a:ea typeface="微软雅黑" panose="020B0503020204020204" charset="-122"/>
            </a:endParaRPr>
          </a:p>
        </p:txBody>
      </p:sp>
      <p:sp>
        <p:nvSpPr>
          <p:cNvPr id="27" name="圆角矩形 26"/>
          <p:cNvSpPr/>
          <p:nvPr/>
        </p:nvSpPr>
        <p:spPr>
          <a:xfrm>
            <a:off x="449642" y="4191957"/>
            <a:ext cx="1387783" cy="430651"/>
          </a:xfrm>
          <a:prstGeom prst="roundRect">
            <a:avLst/>
          </a:prstGeom>
          <a:solidFill>
            <a:schemeClr val="accent1">
              <a:alpha val="37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zh-CN" altLang="en-US" sz="1400" b="1" dirty="0">
                <a:solidFill>
                  <a:srgbClr val="202322"/>
                </a:solidFill>
                <a:latin typeface="微软雅黑" panose="020B0503020204020204" charset="-122"/>
                <a:ea typeface="微软雅黑" panose="020B0503020204020204" charset="-122"/>
              </a:rPr>
              <a:t>关键词列表</a:t>
            </a:r>
            <a:endParaRPr kumimoji="1" lang="zh-CN" altLang="en-US" sz="1400" b="1" dirty="0">
              <a:solidFill>
                <a:srgbClr val="202322"/>
              </a:solidFill>
              <a:latin typeface="微软雅黑" panose="020B0503020204020204" charset="-122"/>
              <a:ea typeface="微软雅黑" panose="020B0503020204020204" charset="-122"/>
            </a:endParaRPr>
          </a:p>
        </p:txBody>
      </p:sp>
      <p:sp>
        <p:nvSpPr>
          <p:cNvPr id="28" name="椭圆 27"/>
          <p:cNvSpPr/>
          <p:nvPr/>
        </p:nvSpPr>
        <p:spPr>
          <a:xfrm>
            <a:off x="272432" y="4014748"/>
            <a:ext cx="354419" cy="354419"/>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en-US" altLang="zh-CN" sz="1465" b="1" dirty="0">
                <a:latin typeface="微软雅黑" panose="020B0503020204020204" charset="-122"/>
                <a:ea typeface="微软雅黑" panose="020B0503020204020204" charset="-122"/>
              </a:rPr>
              <a:t>2</a:t>
            </a:r>
            <a:endParaRPr kumimoji="1" lang="zh-CN" altLang="en-US" sz="1465" b="1" dirty="0">
              <a:latin typeface="微软雅黑" panose="020B0503020204020204" charset="-122"/>
              <a:ea typeface="微软雅黑" panose="020B0503020204020204" charset="-122"/>
            </a:endParaRPr>
          </a:p>
        </p:txBody>
      </p:sp>
      <p:sp>
        <p:nvSpPr>
          <p:cNvPr id="29" name="圆角矩形 28"/>
          <p:cNvSpPr/>
          <p:nvPr/>
        </p:nvSpPr>
        <p:spPr>
          <a:xfrm>
            <a:off x="6200790" y="1279784"/>
            <a:ext cx="1387783" cy="430651"/>
          </a:xfrm>
          <a:prstGeom prst="roundRect">
            <a:avLst/>
          </a:prstGeom>
          <a:solidFill>
            <a:schemeClr val="accent1">
              <a:alpha val="37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zh-CN" altLang="en-US" sz="1400" b="1" dirty="0">
                <a:solidFill>
                  <a:srgbClr val="202322"/>
                </a:solidFill>
                <a:latin typeface="微软雅黑" panose="020B0503020204020204" charset="-122"/>
                <a:ea typeface="微软雅黑" panose="020B0503020204020204" charset="-122"/>
              </a:rPr>
              <a:t>关键词报告</a:t>
            </a:r>
            <a:endParaRPr kumimoji="1" lang="zh-CN" altLang="en-US" sz="1400" b="1" dirty="0">
              <a:solidFill>
                <a:srgbClr val="202322"/>
              </a:solidFill>
              <a:latin typeface="微软雅黑" panose="020B0503020204020204" charset="-122"/>
              <a:ea typeface="微软雅黑" panose="020B0503020204020204" charset="-122"/>
            </a:endParaRPr>
          </a:p>
        </p:txBody>
      </p:sp>
      <p:sp>
        <p:nvSpPr>
          <p:cNvPr id="30" name="椭圆 29"/>
          <p:cNvSpPr/>
          <p:nvPr/>
        </p:nvSpPr>
        <p:spPr>
          <a:xfrm>
            <a:off x="6023580" y="1102575"/>
            <a:ext cx="354419" cy="354419"/>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en-US" altLang="zh-CN" sz="1465" b="1" dirty="0">
                <a:latin typeface="微软雅黑" panose="020B0503020204020204" charset="-122"/>
                <a:ea typeface="微软雅黑" panose="020B0503020204020204" charset="-122"/>
              </a:rPr>
              <a:t>3</a:t>
            </a:r>
            <a:endParaRPr kumimoji="1" lang="zh-CN" altLang="en-US" sz="1465" b="1" dirty="0">
              <a:latin typeface="微软雅黑" panose="020B0503020204020204" charset="-122"/>
              <a:ea typeface="微软雅黑" panose="020B0503020204020204" charset="-122"/>
            </a:endParaRPr>
          </a:p>
        </p:txBody>
      </p:sp>
      <p:sp>
        <p:nvSpPr>
          <p:cNvPr id="31" name="圆角矩形 30"/>
          <p:cNvSpPr/>
          <p:nvPr/>
        </p:nvSpPr>
        <p:spPr>
          <a:xfrm>
            <a:off x="6200790" y="4134807"/>
            <a:ext cx="1387783" cy="430651"/>
          </a:xfrm>
          <a:prstGeom prst="roundRect">
            <a:avLst/>
          </a:prstGeom>
          <a:solidFill>
            <a:schemeClr val="accent1">
              <a:alpha val="37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zh-CN" altLang="en-US" sz="1400" b="1" dirty="0">
                <a:solidFill>
                  <a:srgbClr val="202322"/>
                </a:solidFill>
                <a:latin typeface="微软雅黑" panose="020B0503020204020204" charset="-122"/>
                <a:ea typeface="微软雅黑" panose="020B0503020204020204" charset="-122"/>
              </a:rPr>
              <a:t>搜索词报告</a:t>
            </a:r>
            <a:endParaRPr kumimoji="1" lang="zh-CN" altLang="en-US" sz="1400" b="1" dirty="0">
              <a:solidFill>
                <a:srgbClr val="202322"/>
              </a:solidFill>
              <a:latin typeface="微软雅黑" panose="020B0503020204020204" charset="-122"/>
              <a:ea typeface="微软雅黑" panose="020B0503020204020204" charset="-122"/>
            </a:endParaRPr>
          </a:p>
        </p:txBody>
      </p:sp>
      <p:sp>
        <p:nvSpPr>
          <p:cNvPr id="32" name="椭圆 31"/>
          <p:cNvSpPr/>
          <p:nvPr/>
        </p:nvSpPr>
        <p:spPr>
          <a:xfrm>
            <a:off x="6023580" y="4014748"/>
            <a:ext cx="354419" cy="354419"/>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en-US" altLang="zh-CN" sz="1465" b="1" dirty="0">
                <a:latin typeface="微软雅黑" panose="020B0503020204020204" charset="-122"/>
                <a:ea typeface="微软雅黑" panose="020B0503020204020204" charset="-122"/>
              </a:rPr>
              <a:t>4</a:t>
            </a:r>
            <a:endParaRPr kumimoji="1" lang="zh-CN" altLang="en-US" sz="1465" b="1" dirty="0">
              <a:latin typeface="微软雅黑" panose="020B0503020204020204" charset="-122"/>
              <a:ea typeface="微软雅黑" panose="020B0503020204020204" charset="-122"/>
            </a:endParaRPr>
          </a:p>
        </p:txBody>
      </p:sp>
      <p:sp>
        <p:nvSpPr>
          <p:cNvPr id="17" name="文本框 16"/>
          <p:cNvSpPr txBox="1"/>
          <p:nvPr/>
        </p:nvSpPr>
        <p:spPr>
          <a:xfrm>
            <a:off x="955342" y="204716"/>
            <a:ext cx="10928115" cy="581057"/>
          </a:xfrm>
          <a:prstGeom prst="rect">
            <a:avLst/>
          </a:prstGeom>
          <a:noFill/>
        </p:spPr>
        <p:txBody>
          <a:bodyPr wrap="square" rtlCol="0" anchor="ctr">
            <a:spAutoFit/>
          </a:bodyPr>
          <a:lstStyle/>
          <a:p>
            <a:pPr>
              <a:lnSpc>
                <a:spcPct val="150000"/>
              </a:lnSpc>
            </a:pP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修改匹配模式</a:t>
            </a: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a:t>
            </a: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页面入口</a:t>
            </a:r>
            <a:endParaRPr kumimoji="1" lang="zh-CN" altLang="en-US" sz="2400" spc="400" dirty="0">
              <a:solidFill>
                <a:schemeClr val="bg1"/>
              </a:solidFill>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nchor="ctr">
            <a:spAutoFit/>
          </a:bodyPr>
          <a:lstStyle/>
          <a:p>
            <a:pPr>
              <a:lnSpc>
                <a:spcPct val="150000"/>
              </a:lnSpc>
            </a:pP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搜索词报告</a:t>
            </a: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a:t>
            </a: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查看细分触发模式</a:t>
            </a:r>
            <a:endParaRPr kumimoji="1" lang="zh-CN" altLang="en-US" sz="2400" spc="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3" name="图片 32"/>
          <p:cNvPicPr>
            <a:picLocks noChangeAspect="1"/>
          </p:cNvPicPr>
          <p:nvPr/>
        </p:nvPicPr>
        <p:blipFill rotWithShape="1">
          <a:blip r:embed="rId1"/>
          <a:srcRect r="4027"/>
          <a:stretch>
            <a:fillRect/>
          </a:stretch>
        </p:blipFill>
        <p:spPr>
          <a:xfrm>
            <a:off x="548621" y="1321925"/>
            <a:ext cx="8444628" cy="4437780"/>
          </a:xfrm>
          <a:prstGeom prst="rect">
            <a:avLst/>
          </a:prstGeom>
          <a:ln>
            <a:solidFill>
              <a:schemeClr val="tx1">
                <a:lumMod val="50000"/>
                <a:lumOff val="50000"/>
              </a:schemeClr>
            </a:solidFill>
          </a:ln>
        </p:spPr>
      </p:pic>
      <p:sp>
        <p:nvSpPr>
          <p:cNvPr id="34" name="圆角矩形 33"/>
          <p:cNvSpPr/>
          <p:nvPr/>
        </p:nvSpPr>
        <p:spPr>
          <a:xfrm>
            <a:off x="9170460" y="1575553"/>
            <a:ext cx="2688984" cy="1017177"/>
          </a:xfrm>
          <a:prstGeom prst="roundRect">
            <a:avLst>
              <a:gd name="adj" fmla="val 5958"/>
            </a:avLst>
          </a:prstGeom>
          <a:solidFill>
            <a:schemeClr val="accent1">
              <a:alpha val="37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kumimoji="1" lang="zh-CN" altLang="en-US" sz="1200" dirty="0">
                <a:solidFill>
                  <a:schemeClr val="bg1"/>
                </a:solidFill>
                <a:latin typeface="微软雅黑" panose="020B0503020204020204" charset="-122"/>
                <a:ea typeface="微软雅黑" panose="020B0503020204020204" charset="-122"/>
              </a:rPr>
              <a:t>在搜索词报告中，点击</a:t>
            </a:r>
            <a:r>
              <a:rPr kumimoji="1" lang="en-US" altLang="zh-CN" sz="1200" dirty="0">
                <a:solidFill>
                  <a:schemeClr val="bg1"/>
                </a:solidFill>
                <a:latin typeface="微软雅黑" panose="020B0503020204020204" charset="-122"/>
                <a:ea typeface="微软雅黑" panose="020B0503020204020204" charset="-122"/>
              </a:rPr>
              <a:t>【</a:t>
            </a:r>
            <a:r>
              <a:rPr kumimoji="1" lang="zh-CN" altLang="en-US" sz="1200" dirty="0">
                <a:solidFill>
                  <a:schemeClr val="bg1"/>
                </a:solidFill>
                <a:latin typeface="微软雅黑" panose="020B0503020204020204" charset="-122"/>
                <a:ea typeface="微软雅黑" panose="020B0503020204020204" charset="-122"/>
              </a:rPr>
              <a:t>细分</a:t>
            </a:r>
            <a:r>
              <a:rPr kumimoji="1" lang="en-US" altLang="zh-CN" sz="1200" dirty="0">
                <a:solidFill>
                  <a:schemeClr val="bg1"/>
                </a:solidFill>
                <a:latin typeface="微软雅黑" panose="020B0503020204020204" charset="-122"/>
                <a:ea typeface="微软雅黑" panose="020B0503020204020204" charset="-122"/>
              </a:rPr>
              <a:t>-</a:t>
            </a:r>
            <a:r>
              <a:rPr kumimoji="1" lang="zh-CN" altLang="en-US" sz="1200" dirty="0">
                <a:solidFill>
                  <a:schemeClr val="bg1"/>
                </a:solidFill>
                <a:latin typeface="微软雅黑" panose="020B0503020204020204" charset="-122"/>
                <a:ea typeface="微软雅黑" panose="020B0503020204020204" charset="-122"/>
              </a:rPr>
              <a:t>分触发模式</a:t>
            </a:r>
            <a:r>
              <a:rPr kumimoji="1" lang="en-US" altLang="zh-CN" sz="1200" dirty="0">
                <a:solidFill>
                  <a:schemeClr val="bg1"/>
                </a:solidFill>
                <a:latin typeface="微软雅黑" panose="020B0503020204020204" charset="-122"/>
                <a:ea typeface="微软雅黑" panose="020B0503020204020204" charset="-122"/>
              </a:rPr>
              <a:t>】</a:t>
            </a:r>
            <a:endParaRPr kumimoji="1" lang="zh-CN" altLang="en-US" sz="1200" dirty="0">
              <a:solidFill>
                <a:schemeClr val="bg1"/>
              </a:solidFill>
              <a:latin typeface="微软雅黑" panose="020B0503020204020204" charset="-122"/>
              <a:ea typeface="微软雅黑" panose="020B0503020204020204" charset="-122"/>
            </a:endParaRPr>
          </a:p>
        </p:txBody>
      </p:sp>
      <p:sp>
        <p:nvSpPr>
          <p:cNvPr id="35" name="椭圆 34"/>
          <p:cNvSpPr/>
          <p:nvPr/>
        </p:nvSpPr>
        <p:spPr>
          <a:xfrm>
            <a:off x="8993249" y="1398343"/>
            <a:ext cx="354419" cy="354419"/>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en-US" altLang="zh-CN" sz="1465" b="1" dirty="0">
                <a:latin typeface="微软雅黑" panose="020B0503020204020204" charset="-122"/>
                <a:ea typeface="微软雅黑" panose="020B0503020204020204" charset="-122"/>
              </a:rPr>
              <a:t>1</a:t>
            </a:r>
            <a:endParaRPr kumimoji="1" lang="zh-CN" altLang="en-US" sz="1465" b="1" dirty="0">
              <a:latin typeface="微软雅黑" panose="020B0503020204020204" charset="-122"/>
              <a:ea typeface="微软雅黑" panose="020B0503020204020204" charset="-122"/>
            </a:endParaRPr>
          </a:p>
        </p:txBody>
      </p:sp>
      <p:sp>
        <p:nvSpPr>
          <p:cNvPr id="36" name="圆角矩形 35"/>
          <p:cNvSpPr/>
          <p:nvPr/>
        </p:nvSpPr>
        <p:spPr>
          <a:xfrm>
            <a:off x="9170460" y="3059145"/>
            <a:ext cx="2688984" cy="1017177"/>
          </a:xfrm>
          <a:prstGeom prst="roundRect">
            <a:avLst>
              <a:gd name="adj" fmla="val 5958"/>
            </a:avLst>
          </a:prstGeom>
          <a:solidFill>
            <a:schemeClr val="accent1">
              <a:alpha val="37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kumimoji="1" lang="zh-CN" altLang="en-US" sz="1200" dirty="0">
                <a:solidFill>
                  <a:schemeClr val="bg1"/>
                </a:solidFill>
                <a:latin typeface="微软雅黑" panose="020B0503020204020204" charset="-122"/>
                <a:ea typeface="微软雅黑" panose="020B0503020204020204" charset="-122"/>
              </a:rPr>
              <a:t>在触发模式列可以看到搜索词是由那种匹配方式触发的</a:t>
            </a:r>
            <a:endParaRPr kumimoji="1" lang="zh-CN" altLang="en-US" sz="1200" dirty="0">
              <a:solidFill>
                <a:schemeClr val="bg1"/>
              </a:solidFill>
              <a:latin typeface="微软雅黑" panose="020B0503020204020204" charset="-122"/>
              <a:ea typeface="微软雅黑" panose="020B0503020204020204" charset="-122"/>
            </a:endParaRPr>
          </a:p>
        </p:txBody>
      </p:sp>
      <p:sp>
        <p:nvSpPr>
          <p:cNvPr id="37" name="椭圆 36"/>
          <p:cNvSpPr/>
          <p:nvPr/>
        </p:nvSpPr>
        <p:spPr>
          <a:xfrm>
            <a:off x="8993249" y="2881935"/>
            <a:ext cx="354419" cy="354419"/>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en-US" altLang="zh-CN" sz="1465" b="1" dirty="0">
                <a:latin typeface="微软雅黑" panose="020B0503020204020204" charset="-122"/>
                <a:ea typeface="微软雅黑" panose="020B0503020204020204" charset="-122"/>
              </a:rPr>
              <a:t>2</a:t>
            </a:r>
            <a:endParaRPr kumimoji="1" lang="zh-CN" altLang="en-US" sz="1465" b="1" dirty="0">
              <a:latin typeface="微软雅黑" panose="020B0503020204020204" charset="-122"/>
              <a:ea typeface="微软雅黑" panose="020B0503020204020204" charset="-122"/>
            </a:endParaRPr>
          </a:p>
        </p:txBody>
      </p:sp>
      <p:sp>
        <p:nvSpPr>
          <p:cNvPr id="38" name="圆角矩形 37"/>
          <p:cNvSpPr/>
          <p:nvPr/>
        </p:nvSpPr>
        <p:spPr>
          <a:xfrm>
            <a:off x="9170459" y="4518900"/>
            <a:ext cx="2688984" cy="1017177"/>
          </a:xfrm>
          <a:prstGeom prst="roundRect">
            <a:avLst>
              <a:gd name="adj" fmla="val 5958"/>
            </a:avLst>
          </a:prstGeom>
          <a:solidFill>
            <a:schemeClr val="accent1">
              <a:alpha val="37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kumimoji="1" lang="zh-CN" altLang="en-US" sz="1200" dirty="0">
                <a:solidFill>
                  <a:schemeClr val="bg1"/>
                </a:solidFill>
                <a:latin typeface="微软雅黑" panose="020B0503020204020204" charset="-122"/>
                <a:ea typeface="微软雅黑" panose="020B0503020204020204" charset="-122"/>
              </a:rPr>
              <a:t>精确匹配中如果是由</a:t>
            </a:r>
            <a:r>
              <a:rPr kumimoji="1" lang="en-US" altLang="zh-CN" sz="1200" dirty="0">
                <a:solidFill>
                  <a:schemeClr val="bg1"/>
                </a:solidFill>
                <a:latin typeface="微软雅黑" panose="020B0503020204020204" charset="-122"/>
                <a:ea typeface="微软雅黑" panose="020B0503020204020204" charset="-122"/>
              </a:rPr>
              <a:t>【</a:t>
            </a:r>
            <a:r>
              <a:rPr kumimoji="1" lang="zh-CN" altLang="en-US" sz="1200" dirty="0">
                <a:solidFill>
                  <a:schemeClr val="bg1"/>
                </a:solidFill>
                <a:latin typeface="微软雅黑" panose="020B0503020204020204" charset="-122"/>
                <a:ea typeface="微软雅黑" panose="020B0503020204020204" charset="-122"/>
              </a:rPr>
              <a:t>同义变体</a:t>
            </a:r>
            <a:r>
              <a:rPr kumimoji="1" lang="en-US" altLang="zh-CN" sz="1200" dirty="0">
                <a:solidFill>
                  <a:schemeClr val="bg1"/>
                </a:solidFill>
                <a:latin typeface="微软雅黑" panose="020B0503020204020204" charset="-122"/>
                <a:ea typeface="微软雅黑" panose="020B0503020204020204" charset="-122"/>
              </a:rPr>
              <a:t>】</a:t>
            </a:r>
            <a:r>
              <a:rPr kumimoji="1" lang="zh-CN" altLang="en-US" sz="1200" dirty="0">
                <a:solidFill>
                  <a:schemeClr val="bg1"/>
                </a:solidFill>
                <a:latin typeface="微软雅黑" panose="020B0503020204020204" charset="-122"/>
                <a:ea typeface="微软雅黑" panose="020B0503020204020204" charset="-122"/>
              </a:rPr>
              <a:t>触发，可以在悬停时看见详细说明</a:t>
            </a:r>
            <a:endParaRPr kumimoji="1" lang="zh-CN" altLang="en-US" sz="1200" dirty="0">
              <a:solidFill>
                <a:schemeClr val="bg1"/>
              </a:solidFill>
              <a:latin typeface="微软雅黑" panose="020B0503020204020204" charset="-122"/>
              <a:ea typeface="微软雅黑" panose="020B0503020204020204" charset="-122"/>
            </a:endParaRPr>
          </a:p>
        </p:txBody>
      </p:sp>
      <p:sp>
        <p:nvSpPr>
          <p:cNvPr id="39" name="椭圆 38"/>
          <p:cNvSpPr/>
          <p:nvPr/>
        </p:nvSpPr>
        <p:spPr>
          <a:xfrm>
            <a:off x="8993248" y="4341689"/>
            <a:ext cx="354419" cy="354419"/>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r>
              <a:rPr kumimoji="1" lang="en-US" altLang="zh-CN" sz="1465" b="1" dirty="0">
                <a:latin typeface="微软雅黑" panose="020B0503020204020204" charset="-122"/>
                <a:ea typeface="微软雅黑" panose="020B0503020204020204" charset="-122"/>
              </a:rPr>
              <a:t>3</a:t>
            </a:r>
            <a:endParaRPr kumimoji="1" lang="zh-CN" altLang="en-US" sz="1465"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5276850" y="2687232"/>
            <a:ext cx="4226265" cy="615553"/>
          </a:xfrm>
          <a:prstGeom prst="rect">
            <a:avLst/>
          </a:prstGeom>
          <a:noFill/>
          <a:ln w="9525">
            <a:noFill/>
            <a:miter lim="800000"/>
          </a:ln>
        </p:spPr>
        <p:txBody>
          <a:bodyPr wrap="squar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spc="300" dirty="0">
                <a:solidFill>
                  <a:schemeClr val="bg1"/>
                </a:solidFill>
                <a:latin typeface="微软雅黑" panose="020B0503020204020204" charset="-122"/>
                <a:ea typeface="微软雅黑" panose="020B0503020204020204" charset="-122"/>
                <a:cs typeface="+mn-ea"/>
                <a:sym typeface="+mn-lt"/>
              </a:rPr>
              <a:t>常见问题</a:t>
            </a:r>
            <a:endParaRPr lang="zh-CN" altLang="en-US" sz="3600" spc="300" dirty="0">
              <a:solidFill>
                <a:schemeClr val="bg1"/>
              </a:solidFill>
              <a:latin typeface="微软雅黑" panose="020B0503020204020204" charset="-122"/>
              <a:ea typeface="微软雅黑" panose="020B0503020204020204" charset="-122"/>
              <a:cs typeface="+mn-ea"/>
              <a:sym typeface="+mn-lt"/>
            </a:endParaRPr>
          </a:p>
        </p:txBody>
      </p:sp>
      <p:cxnSp>
        <p:nvCxnSpPr>
          <p:cNvPr id="3" name="直接连接符 2"/>
          <p:cNvCxnSpPr/>
          <p:nvPr/>
        </p:nvCxnSpPr>
        <p:spPr>
          <a:xfrm>
            <a:off x="4991100" y="2687232"/>
            <a:ext cx="0" cy="6155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等腰三角形 4"/>
          <p:cNvSpPr/>
          <p:nvPr/>
        </p:nvSpPr>
        <p:spPr>
          <a:xfrm rot="5400000">
            <a:off x="4400856" y="2776168"/>
            <a:ext cx="454844" cy="437680"/>
          </a:xfrm>
          <a:prstGeom prst="triangle">
            <a:avLst/>
          </a:prstGeom>
          <a:solidFill>
            <a:srgbClr val="F9B3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2648472" y="3366712"/>
            <a:ext cx="5420832" cy="369332"/>
          </a:xfrm>
          <a:prstGeom prst="rect">
            <a:avLst/>
          </a:prstGeom>
        </p:spPr>
        <p:txBody>
          <a:bodyPr wrap="square">
            <a:spAutoFit/>
          </a:bodyPr>
          <a:lstStyle/>
          <a:p>
            <a:pPr algn="r"/>
            <a:r>
              <a:rPr kumimoji="1" lang="zh-CN" altLang="en-US" spc="110" dirty="0">
                <a:solidFill>
                  <a:schemeClr val="bg1">
                    <a:lumMod val="50000"/>
                  </a:schemeClr>
                </a:solidFill>
                <a:latin typeface="微软雅黑" panose="020B0503020204020204" charset="-122"/>
                <a:ea typeface="微软雅黑" panose="020B0503020204020204" charset="-122"/>
                <a:cs typeface="微软雅黑" panose="020B0503020204020204" charset="-122"/>
              </a:rPr>
              <a:t>关键词匹配常见问题解答</a:t>
            </a:r>
            <a:endParaRPr kumimoji="1" lang="zh-CN" altLang="en-US" spc="110"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9" name="等腰三角形 18"/>
          <p:cNvSpPr/>
          <p:nvPr/>
        </p:nvSpPr>
        <p:spPr>
          <a:xfrm rot="1305024">
            <a:off x="-2425695" y="-2743939"/>
            <a:ext cx="4745283" cy="432158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等腰三角形 19"/>
          <p:cNvSpPr/>
          <p:nvPr/>
        </p:nvSpPr>
        <p:spPr>
          <a:xfrm rot="7706098">
            <a:off x="10297949" y="4697208"/>
            <a:ext cx="4745283" cy="432158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nchor="ctr">
            <a:spAutoFit/>
          </a:bodyPr>
          <a:lstStyle/>
          <a:p>
            <a:pPr>
              <a:lnSpc>
                <a:spcPct val="150000"/>
              </a:lnSpc>
            </a:pP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FAQ</a:t>
            </a:r>
            <a:endParaRPr kumimoji="1" lang="zh-CN" altLang="en-US" sz="2400" spc="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12" name="表格 11"/>
          <p:cNvGraphicFramePr>
            <a:graphicFrameLocks noGrp="1"/>
          </p:cNvGraphicFramePr>
          <p:nvPr/>
        </p:nvGraphicFramePr>
        <p:xfrm>
          <a:off x="1520844" y="2469550"/>
          <a:ext cx="8374445" cy="3961508"/>
        </p:xfrm>
        <a:graphic>
          <a:graphicData uri="http://schemas.openxmlformats.org/drawingml/2006/table">
            <a:tbl>
              <a:tblPr>
                <a:tableStyleId>{5C22544A-7EE6-4342-B048-85BDC9FD1C3A}</a:tableStyleId>
              </a:tblPr>
              <a:tblGrid>
                <a:gridCol w="1593560"/>
                <a:gridCol w="1885096"/>
                <a:gridCol w="1627483"/>
                <a:gridCol w="1598509"/>
                <a:gridCol w="1669797"/>
              </a:tblGrid>
              <a:tr h="324484">
                <a:tc rowSpan="2">
                  <a:txBody>
                    <a:bodyPr/>
                    <a:lstStyle/>
                    <a:p>
                      <a:pPr algn="ctr" fontAlgn="b">
                        <a:lnSpc>
                          <a:spcPct val="150000"/>
                        </a:lnSpc>
                      </a:pPr>
                      <a:r>
                        <a:rPr lang="zh-CN" altLang="en-US" sz="1200" b="1" u="none" strike="noStrike" dirty="0">
                          <a:solidFill>
                            <a:schemeClr val="bg1"/>
                          </a:solidFill>
                          <a:effectLst/>
                          <a:latin typeface="微软雅黑" panose="020B0503020204020204" charset="-122"/>
                          <a:ea typeface="微软雅黑" panose="020B0503020204020204" charset="-122"/>
                        </a:rPr>
                        <a:t>规则</a:t>
                      </a:r>
                      <a:endParaRPr lang="zh-CN" altLang="en-US" sz="1200" b="1" i="0" u="none" strike="noStrike" dirty="0">
                        <a:solidFill>
                          <a:schemeClr val="bg1"/>
                        </a:solidFill>
                        <a:effectLst/>
                        <a:latin typeface="微软雅黑" panose="020B0503020204020204" charset="-122"/>
                        <a:ea typeface="微软雅黑" panose="020B0503020204020204" charset="-122"/>
                      </a:endParaRPr>
                    </a:p>
                  </a:txBody>
                  <a:tcPr marL="10380" marR="10380" marT="1038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gridSpan="2">
                  <a:txBody>
                    <a:bodyPr/>
                    <a:lstStyle/>
                    <a:p>
                      <a:pPr algn="ctr" fontAlgn="b">
                        <a:lnSpc>
                          <a:spcPct val="150000"/>
                        </a:lnSpc>
                      </a:pPr>
                      <a:r>
                        <a:rPr lang="zh-CN" altLang="en-US" sz="1200" b="1" i="0" u="none" strike="noStrike" dirty="0">
                          <a:solidFill>
                            <a:schemeClr val="bg1"/>
                          </a:solidFill>
                          <a:effectLst/>
                          <a:latin typeface="微软雅黑" panose="020B0503020204020204" charset="-122"/>
                          <a:ea typeface="微软雅黑" panose="020B0503020204020204" charset="-122"/>
                        </a:rPr>
                        <a:t>示例</a:t>
                      </a:r>
                      <a:r>
                        <a:rPr lang="en-US" altLang="zh-CN" sz="1200" b="1" i="0" u="none" strike="noStrike" dirty="0">
                          <a:solidFill>
                            <a:schemeClr val="bg1"/>
                          </a:solidFill>
                          <a:effectLst/>
                          <a:latin typeface="微软雅黑" panose="020B0503020204020204" charset="-122"/>
                          <a:ea typeface="微软雅黑" panose="020B0503020204020204" charset="-122"/>
                        </a:rPr>
                        <a:t>1</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0380" marR="10380" marT="1038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hMerge="1">
                  <a:tcPr marL="8273" marR="8273" marT="8273" marB="0" anchor="b">
                    <a:solidFill>
                      <a:srgbClr val="43464E"/>
                    </a:solidFill>
                  </a:tcPr>
                </a:tc>
                <a:tc gridSpan="2">
                  <a:txBody>
                    <a:bodyPr/>
                    <a:lstStyle/>
                    <a:p>
                      <a:pPr marL="0" marR="0" lvl="0" indent="0" algn="ctr" defTabSz="457200" rtl="0" eaLnBrk="1" fontAlgn="b" latinLnBrk="0" hangingPunct="1">
                        <a:lnSpc>
                          <a:spcPct val="150000"/>
                        </a:lnSpc>
                        <a:spcBef>
                          <a:spcPts val="0"/>
                        </a:spcBef>
                        <a:spcAft>
                          <a:spcPts val="0"/>
                        </a:spcAft>
                        <a:buClrTx/>
                        <a:buSzTx/>
                        <a:buFontTx/>
                        <a:buNone/>
                        <a:defRPr/>
                      </a:pPr>
                      <a:r>
                        <a:rPr lang="zh-CN" altLang="en-US" sz="1200" b="1" i="0" u="none" strike="noStrike" dirty="0">
                          <a:solidFill>
                            <a:schemeClr val="bg1"/>
                          </a:solidFill>
                          <a:effectLst/>
                          <a:latin typeface="微软雅黑" panose="020B0503020204020204" charset="-122"/>
                          <a:ea typeface="微软雅黑" panose="020B0503020204020204" charset="-122"/>
                        </a:rPr>
                        <a:t>示例</a:t>
                      </a:r>
                      <a:r>
                        <a:rPr lang="en-US" altLang="zh-CN" sz="1200" b="1" i="0" u="none" strike="noStrike" dirty="0">
                          <a:solidFill>
                            <a:schemeClr val="bg1"/>
                          </a:solidFill>
                          <a:effectLst/>
                          <a:latin typeface="微软雅黑" panose="020B0503020204020204" charset="-122"/>
                          <a:ea typeface="微软雅黑" panose="020B0503020204020204" charset="-122"/>
                        </a:rPr>
                        <a:t>2</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0380" marR="10380" marT="1038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hMerge="1">
                  <a:tcPr marL="8273" marR="8273" marT="8273" marB="0" anchor="b">
                    <a:solidFill>
                      <a:srgbClr val="43464E"/>
                    </a:solidFill>
                  </a:tcPr>
                </a:tc>
              </a:tr>
              <a:tr h="324484">
                <a:tc vMerge="1">
                  <a:tcPr marL="8273" marR="8273" marT="8273" marB="0" anchor="b">
                    <a:solidFill>
                      <a:srgbClr val="43464E"/>
                    </a:solidFill>
                  </a:tcPr>
                </a:tc>
                <a:tc>
                  <a:txBody>
                    <a:bodyPr/>
                    <a:lstStyle/>
                    <a:p>
                      <a:pPr marL="0" marR="0" lvl="0" indent="0" algn="l" defTabSz="457200" rtl="0" eaLnBrk="1" fontAlgn="b" latinLnBrk="0" hangingPunct="1">
                        <a:lnSpc>
                          <a:spcPct val="150000"/>
                        </a:lnSpc>
                        <a:spcBef>
                          <a:spcPts val="0"/>
                        </a:spcBef>
                        <a:spcAft>
                          <a:spcPts val="0"/>
                        </a:spcAft>
                        <a:buClrTx/>
                        <a:buSzTx/>
                        <a:buFontTx/>
                        <a:buNone/>
                        <a:defRPr/>
                      </a:pPr>
                      <a:r>
                        <a:rPr lang="zh-CN" altLang="en-US" sz="1200" b="1" i="0" u="none" strike="noStrike" dirty="0">
                          <a:solidFill>
                            <a:schemeClr val="bg1"/>
                          </a:solidFill>
                          <a:effectLst/>
                          <a:latin typeface="微软雅黑" panose="020B0503020204020204" charset="-122"/>
                          <a:ea typeface="微软雅黑" panose="020B0503020204020204" charset="-122"/>
                        </a:rPr>
                        <a:t>精确匹配关键词</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marL="0" marR="0" lvl="0" indent="0" algn="l" defTabSz="457200" rtl="0" eaLnBrk="1" fontAlgn="b" latinLnBrk="0" hangingPunct="1">
                        <a:lnSpc>
                          <a:spcPct val="150000"/>
                        </a:lnSpc>
                        <a:spcBef>
                          <a:spcPts val="0"/>
                        </a:spcBef>
                        <a:spcAft>
                          <a:spcPts val="0"/>
                        </a:spcAft>
                        <a:buClrTx/>
                        <a:buSzTx/>
                        <a:buFontTx/>
                        <a:buNone/>
                        <a:defRPr/>
                      </a:pPr>
                      <a:r>
                        <a:rPr lang="zh-CN" altLang="en-US" sz="1200" b="1" i="0" u="none" strike="noStrike" dirty="0">
                          <a:solidFill>
                            <a:schemeClr val="bg1"/>
                          </a:solidFill>
                          <a:effectLst/>
                          <a:latin typeface="微软雅黑" panose="020B0503020204020204" charset="-122"/>
                          <a:ea typeface="微软雅黑" panose="020B0503020204020204" charset="-122"/>
                        </a:rPr>
                        <a:t>搜索词</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marL="0" marR="0" lvl="0" indent="0" algn="l" defTabSz="457200" rtl="0" eaLnBrk="1" fontAlgn="b" latinLnBrk="0" hangingPunct="1">
                        <a:lnSpc>
                          <a:spcPct val="150000"/>
                        </a:lnSpc>
                        <a:spcBef>
                          <a:spcPts val="0"/>
                        </a:spcBef>
                        <a:spcAft>
                          <a:spcPts val="0"/>
                        </a:spcAft>
                        <a:buClrTx/>
                        <a:buSzTx/>
                        <a:buFontTx/>
                        <a:buNone/>
                        <a:defRPr/>
                      </a:pPr>
                      <a:r>
                        <a:rPr lang="zh-CN" altLang="en-US" sz="1200" b="1" i="0" u="none" strike="noStrike" dirty="0">
                          <a:solidFill>
                            <a:schemeClr val="bg1"/>
                          </a:solidFill>
                          <a:effectLst/>
                          <a:latin typeface="微软雅黑" panose="020B0503020204020204" charset="-122"/>
                          <a:ea typeface="微软雅黑" panose="020B0503020204020204" charset="-122"/>
                        </a:rPr>
                        <a:t>精确匹配关键词</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marL="0" marR="0" lvl="0" indent="0" algn="l" defTabSz="457200" rtl="0" eaLnBrk="1" fontAlgn="b" latinLnBrk="0" hangingPunct="1">
                        <a:lnSpc>
                          <a:spcPct val="150000"/>
                        </a:lnSpc>
                        <a:spcBef>
                          <a:spcPts val="0"/>
                        </a:spcBef>
                        <a:spcAft>
                          <a:spcPts val="0"/>
                        </a:spcAft>
                        <a:buClrTx/>
                        <a:buSzTx/>
                        <a:buFontTx/>
                        <a:buNone/>
                        <a:defRPr/>
                      </a:pPr>
                      <a:r>
                        <a:rPr lang="zh-CN" altLang="en-US" sz="1200" b="1" i="0" u="none" strike="noStrike" dirty="0">
                          <a:solidFill>
                            <a:schemeClr val="bg1"/>
                          </a:solidFill>
                          <a:effectLst/>
                          <a:latin typeface="微软雅黑" panose="020B0503020204020204" charset="-122"/>
                          <a:ea typeface="微软雅黑" panose="020B0503020204020204" charset="-122"/>
                        </a:rPr>
                        <a:t>搜索词</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空格及标点符号</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南京景点</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南京 景点</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怎样取斑，</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怎样取斑</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错别字</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常平暑假班</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常平署假班</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痔疮怎么办</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痣疮怎么办</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a:solidFill>
                            <a:schemeClr val="bg1"/>
                          </a:solidFill>
                          <a:effectLst/>
                          <a:latin typeface="微软雅黑" panose="020B0503020204020204" charset="-122"/>
                          <a:ea typeface="微软雅黑" panose="020B0503020204020204" charset="-122"/>
                        </a:rPr>
                        <a:t>书写变体</a:t>
                      </a:r>
                      <a:endParaRPr lang="zh-CN" altLang="en-US" sz="1100" b="1" i="0" u="none" strike="noStrike">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香港迪士尼乐园</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香港迪斯尼乐园</a:t>
                      </a:r>
                      <a:endParaRPr 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苹果</a:t>
                      </a:r>
                      <a:r>
                        <a:rPr lang="en-US" sz="1100" u="none" strike="noStrike" dirty="0">
                          <a:solidFill>
                            <a:schemeClr val="bg1"/>
                          </a:solidFill>
                          <a:effectLst/>
                          <a:latin typeface="微软雅黑" panose="020B0503020204020204" charset="-122"/>
                          <a:ea typeface="微软雅黑" panose="020B0503020204020204" charset="-122"/>
                        </a:rPr>
                        <a:t>XS</a:t>
                      </a:r>
                      <a:endParaRPr 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en-US" altLang="zh-CN" sz="1100" u="none" strike="noStrike" dirty="0">
                          <a:solidFill>
                            <a:schemeClr val="bg1"/>
                          </a:solidFill>
                          <a:effectLst/>
                          <a:latin typeface="微软雅黑" panose="020B0503020204020204" charset="-122"/>
                          <a:ea typeface="微软雅黑" panose="020B0503020204020204" charset="-122"/>
                        </a:rPr>
                        <a:t>iPhone XS</a:t>
                      </a:r>
                      <a:endParaRPr 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顺序变换意思不变</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注射玻尿酸下巴多少钱</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下巴注射波尿酸多少钱</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减肥吃什么快</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吃什么减肥快</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不具意义的虚词</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圆脸剪什么发型</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圆脸适合剪什么发型</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怎么才能挽回老公的心</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怎么挽回老公的心</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意思重复的赘词</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进门玄关鞋柜</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玄关鞋柜</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拖车救援</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拖车拖吊救援</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同义词</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如何治疗痘痘</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怎么治面疱</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牙缝</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牙齿缝隙</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含义相同的搜索词</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绿松石的功效与作用</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绿松石对人体的作用</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为什么手上有白斑</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手上有白斑是什么原因</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b="0" i="0" u="none" strike="noStrike" dirty="0">
                          <a:solidFill>
                            <a:schemeClr val="bg1"/>
                          </a:solidFill>
                          <a:effectLst/>
                          <a:latin typeface="微软雅黑" panose="020B0503020204020204" charset="-122"/>
                          <a:ea typeface="微软雅黑" panose="020B0503020204020204" charset="-122"/>
                        </a:rPr>
                        <a:t>补全明显缺省的词</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l" fontAlgn="b">
                        <a:lnSpc>
                          <a:spcPct val="150000"/>
                        </a:lnSpc>
                      </a:pPr>
                      <a:r>
                        <a:rPr lang="zh-CN" altLang="en-US" sz="1100" b="0" i="0" u="none" strike="noStrike" dirty="0">
                          <a:solidFill>
                            <a:schemeClr val="bg1"/>
                          </a:solidFill>
                          <a:effectLst/>
                          <a:latin typeface="微软雅黑" panose="020B0503020204020204" charset="-122"/>
                          <a:ea typeface="微软雅黑" panose="020B0503020204020204" charset="-122"/>
                        </a:rPr>
                        <a:t>妇科去哪家医院看好</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b="0" i="0" u="none" strike="noStrike" dirty="0">
                          <a:solidFill>
                            <a:schemeClr val="bg1"/>
                          </a:solidFill>
                          <a:effectLst/>
                          <a:latin typeface="微软雅黑" panose="020B0503020204020204" charset="-122"/>
                          <a:ea typeface="微软雅黑" panose="020B0503020204020204" charset="-122"/>
                        </a:rPr>
                        <a:t>妇科哪里看好</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en-US" altLang="zh-CN" sz="1100" b="0" i="0" u="none" strike="noStrike" dirty="0">
                          <a:solidFill>
                            <a:schemeClr val="bg1"/>
                          </a:solidFill>
                          <a:effectLst/>
                          <a:latin typeface="微软雅黑" panose="020B0503020204020204" charset="-122"/>
                          <a:ea typeface="微软雅黑" panose="020B0503020204020204" charset="-122"/>
                        </a:rPr>
                        <a:t>mate2020</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b="0" i="0" u="none" strike="noStrike" dirty="0">
                          <a:solidFill>
                            <a:schemeClr val="bg1"/>
                          </a:solidFill>
                          <a:effectLst/>
                          <a:latin typeface="微软雅黑" panose="020B0503020204020204" charset="-122"/>
                          <a:ea typeface="微软雅黑" panose="020B0503020204020204" charset="-122"/>
                        </a:rPr>
                        <a:t>华为</a:t>
                      </a:r>
                      <a:r>
                        <a:rPr lang="en-US" altLang="zh-CN" sz="1100" b="0" i="0" u="none" strike="noStrike" dirty="0">
                          <a:solidFill>
                            <a:schemeClr val="bg1"/>
                          </a:solidFill>
                          <a:effectLst/>
                          <a:latin typeface="微软雅黑" panose="020B0503020204020204" charset="-122"/>
                          <a:ea typeface="微软雅黑" panose="020B0503020204020204" charset="-122"/>
                        </a:rPr>
                        <a:t>mate2020</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唯一地理位置</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广州白云机场</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白云机场</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河南少林寺</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嵩山少林寺</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唯一指向答案</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雅诗兰黛特润超导修护露</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雅诗兰黛小棕瓶</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黄晓明老婆同款</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l" fontAlgn="b">
                        <a:lnSpc>
                          <a:spcPct val="150000"/>
                        </a:lnSpc>
                      </a:pPr>
                      <a:r>
                        <a:rPr lang="en-US" altLang="zh-CN" sz="1100" u="none" strike="noStrike" dirty="0">
                          <a:solidFill>
                            <a:schemeClr val="bg1"/>
                          </a:solidFill>
                          <a:effectLst/>
                          <a:latin typeface="微软雅黑" panose="020B0503020204020204" charset="-122"/>
                          <a:ea typeface="微软雅黑" panose="020B0503020204020204" charset="-122"/>
                        </a:rPr>
                        <a:t>Angelababy</a:t>
                      </a:r>
                      <a:r>
                        <a:rPr lang="zh-CN" altLang="en-US" sz="1100" u="none" strike="noStrike" dirty="0">
                          <a:solidFill>
                            <a:schemeClr val="bg1"/>
                          </a:solidFill>
                          <a:effectLst/>
                          <a:latin typeface="微软雅黑" panose="020B0503020204020204" charset="-122"/>
                          <a:ea typeface="微软雅黑" panose="020B0503020204020204" charset="-122"/>
                        </a:rPr>
                        <a:t>同款</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bl>
          </a:graphicData>
        </a:graphic>
      </p:graphicFrame>
      <p:sp>
        <p:nvSpPr>
          <p:cNvPr id="13" name="矩形 12"/>
          <p:cNvSpPr/>
          <p:nvPr/>
        </p:nvSpPr>
        <p:spPr>
          <a:xfrm>
            <a:off x="462903" y="1261556"/>
            <a:ext cx="10779405" cy="623248"/>
          </a:xfrm>
          <a:prstGeom prst="rect">
            <a:avLst/>
          </a:prstGeom>
          <a:solidFill>
            <a:schemeClr val="accent1">
              <a:alpha val="4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lang="en-US" altLang="zh-CN" sz="1600" b="1" dirty="0">
                <a:solidFill>
                  <a:schemeClr val="bg1"/>
                </a:solidFill>
                <a:latin typeface="微软雅黑" panose="020B0503020204020204" charset="-122"/>
                <a:ea typeface="微软雅黑" panose="020B0503020204020204" charset="-122"/>
              </a:rPr>
              <a:t>Q1</a:t>
            </a:r>
            <a:r>
              <a:rPr lang="zh-CN" altLang="en-US" sz="1600" b="1" dirty="0">
                <a:solidFill>
                  <a:schemeClr val="bg1"/>
                </a:solidFill>
                <a:latin typeface="微软雅黑" panose="020B0503020204020204" charset="-122"/>
                <a:ea typeface="微软雅黑" panose="020B0503020204020204" charset="-122"/>
              </a:rPr>
              <a:t>：精确匹配中的同义变体是什么意思？它有什么作用呢？</a:t>
            </a:r>
            <a:endParaRPr lang="zh-CN" altLang="en-US" sz="1600" dirty="0">
              <a:solidFill>
                <a:schemeClr val="bg1"/>
              </a:solidFill>
              <a:latin typeface="苹方-简" panose="020B0400000000000000" pitchFamily="34" charset="-122"/>
              <a:ea typeface="苹方-简" panose="020B0400000000000000" pitchFamily="34" charset="-122"/>
            </a:endParaRPr>
          </a:p>
        </p:txBody>
      </p:sp>
      <p:sp>
        <p:nvSpPr>
          <p:cNvPr id="14" name="矩形 13"/>
          <p:cNvSpPr/>
          <p:nvPr/>
        </p:nvSpPr>
        <p:spPr>
          <a:xfrm>
            <a:off x="462897" y="2044233"/>
            <a:ext cx="11010416" cy="543867"/>
          </a:xfrm>
          <a:prstGeom prst="rect">
            <a:avLst/>
          </a:prstGeom>
        </p:spPr>
        <p:txBody>
          <a:bodyPr wrap="square">
            <a:spAutoFit/>
          </a:bodyPr>
          <a:lstStyle/>
          <a:p>
            <a:r>
              <a:rPr lang="en-US" altLang="zh-CN" sz="1465" b="1" dirty="0">
                <a:solidFill>
                  <a:schemeClr val="bg1"/>
                </a:solidFill>
                <a:latin typeface="微软雅黑" panose="020B0503020204020204" charset="-122"/>
                <a:ea typeface="微软雅黑" panose="020B0503020204020204" charset="-122"/>
              </a:rPr>
              <a:t>A1</a:t>
            </a:r>
            <a:r>
              <a:rPr lang="zh-CN" altLang="en-US" sz="1465" b="1" dirty="0">
                <a:solidFill>
                  <a:schemeClr val="bg1"/>
                </a:solidFill>
                <a:latin typeface="微软雅黑" panose="020B0503020204020204" charset="-122"/>
                <a:ea typeface="微软雅黑" panose="020B0503020204020204" charset="-122"/>
              </a:rPr>
              <a:t>：</a:t>
            </a:r>
            <a:r>
              <a:rPr lang="zh-CN" altLang="en-US" sz="1465" dirty="0">
                <a:solidFill>
                  <a:schemeClr val="bg1"/>
                </a:solidFill>
                <a:latin typeface="微软雅黑" panose="020B0503020204020204" charset="-122"/>
                <a:ea typeface="微软雅黑" panose="020B0503020204020204" charset="-122"/>
              </a:rPr>
              <a:t>同义变体是关键词高度一致的变体形式，能为广告主拓展出与购买的关键词意思一样的流量，详细规则如下：</a:t>
            </a:r>
            <a:br>
              <a:rPr lang="zh-CN" altLang="en-US" sz="1465" dirty="0">
                <a:solidFill>
                  <a:schemeClr val="bg1"/>
                </a:solidFill>
                <a:latin typeface="微软雅黑" panose="020B0503020204020204" charset="-122"/>
                <a:ea typeface="微软雅黑" panose="020B0503020204020204" charset="-122"/>
              </a:rPr>
            </a:br>
            <a:endParaRPr lang="zh-CN" altLang="en-US" sz="1465" dirty="0">
              <a:solidFill>
                <a:schemeClr val="bg1"/>
              </a:solidFill>
              <a:latin typeface="苹方-简" panose="020B0400000000000000" pitchFamily="34" charset="-122"/>
              <a:ea typeface="苹方-简" panose="020B04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nchor="ctr">
            <a:spAutoFit/>
          </a:bodyPr>
          <a:lstStyle/>
          <a:p>
            <a:pPr>
              <a:lnSpc>
                <a:spcPct val="150000"/>
              </a:lnSpc>
            </a:pP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FAQ</a:t>
            </a:r>
            <a:endParaRPr kumimoji="1" lang="zh-CN" altLang="en-US" sz="2400" spc="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462904" y="1261556"/>
            <a:ext cx="11393257" cy="623248"/>
          </a:xfrm>
          <a:prstGeom prst="rect">
            <a:avLst/>
          </a:prstGeom>
          <a:solidFill>
            <a:schemeClr val="accent1">
              <a:alpha val="4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lang="en-US" altLang="zh-CN" sz="1600" b="1" dirty="0">
                <a:solidFill>
                  <a:schemeClr val="bg1"/>
                </a:solidFill>
                <a:latin typeface="微软雅黑" panose="020B0503020204020204" charset="-122"/>
                <a:ea typeface="微软雅黑" panose="020B0503020204020204" charset="-122"/>
              </a:rPr>
              <a:t>Q2</a:t>
            </a:r>
            <a:r>
              <a:rPr lang="zh-CN" altLang="en-US" sz="1600" b="1" dirty="0">
                <a:solidFill>
                  <a:schemeClr val="bg1"/>
                </a:solidFill>
                <a:latin typeface="微软雅黑" panose="020B0503020204020204" charset="-122"/>
                <a:ea typeface="微软雅黑" panose="020B0503020204020204" charset="-122"/>
              </a:rPr>
              <a:t>：原来的短语中的精确包含、同义包含、核心包含会怎么变化？</a:t>
            </a:r>
            <a:endParaRPr lang="zh-CN" altLang="en-US" sz="1600" dirty="0">
              <a:solidFill>
                <a:schemeClr val="bg1"/>
              </a:solidFill>
              <a:latin typeface="苹方-简" panose="020B0400000000000000" pitchFamily="34" charset="-122"/>
              <a:ea typeface="苹方-简" panose="020B0400000000000000" pitchFamily="34" charset="-122"/>
            </a:endParaRPr>
          </a:p>
        </p:txBody>
      </p:sp>
      <p:sp>
        <p:nvSpPr>
          <p:cNvPr id="10" name="矩形 9"/>
          <p:cNvSpPr/>
          <p:nvPr/>
        </p:nvSpPr>
        <p:spPr>
          <a:xfrm>
            <a:off x="462902" y="2009304"/>
            <a:ext cx="11266199" cy="1692964"/>
          </a:xfrm>
          <a:prstGeom prst="rect">
            <a:avLst/>
          </a:prstGeom>
        </p:spPr>
        <p:txBody>
          <a:bodyPr wrap="square">
            <a:spAutoFit/>
          </a:bodyPr>
          <a:lstStyle/>
          <a:p>
            <a:pPr>
              <a:lnSpc>
                <a:spcPct val="150000"/>
              </a:lnSpc>
            </a:pPr>
            <a:r>
              <a:rPr lang="en-US" altLang="zh-CN" sz="1465" b="1" dirty="0">
                <a:solidFill>
                  <a:schemeClr val="bg1"/>
                </a:solidFill>
                <a:latin typeface="微软雅黑" panose="020B0503020204020204" charset="-122"/>
                <a:ea typeface="微软雅黑" panose="020B0503020204020204" charset="-122"/>
              </a:rPr>
              <a:t>A2</a:t>
            </a:r>
            <a:r>
              <a:rPr lang="zh-CN" altLang="en-US" sz="1465" b="1"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原来的短语精确及短语同义，在新的定义中合并为</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短语匹配</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原因是现在的短语精确包含，是包含与关键词字面一致的搜索词，但在新的精确匹配中，我们引入了“同义变体”的概念，也就是精确关键词也包含了同义变体词，那短语精确包含实际上跟短语同义包含在定义上就没有区分了。</a:t>
            </a:r>
            <a:endParaRPr lang="en-US" altLang="zh-CN" sz="1400" dirty="0">
              <a:solidFill>
                <a:schemeClr val="bg1"/>
              </a:solidFill>
              <a:latin typeface="微软雅黑" panose="020B0503020204020204" charset="-122"/>
              <a:ea typeface="微软雅黑" panose="020B0503020204020204" charset="-122"/>
            </a:endParaRPr>
          </a:p>
          <a:p>
            <a:pPr>
              <a:lnSpc>
                <a:spcPct val="150000"/>
              </a:lnSpc>
            </a:pPr>
            <a:r>
              <a:rPr lang="zh-CN" altLang="en-US" sz="1400" dirty="0">
                <a:solidFill>
                  <a:schemeClr val="bg1"/>
                </a:solidFill>
                <a:latin typeface="微软雅黑" panose="020B0503020204020204" charset="-122"/>
                <a:ea typeface="微软雅黑" panose="020B0503020204020204" charset="-122"/>
              </a:rPr>
              <a:t>至于短语核心包含，主要价值点体现在</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核心</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上，实际已经偏离了短语包含的范畴，我们本次将短语核心纳入智能匹配，整体在操作及定义上升级。</a:t>
            </a:r>
            <a:endParaRPr lang="zh-CN" altLang="en-US" sz="1400" dirty="0">
              <a:solidFill>
                <a:schemeClr val="bg1"/>
              </a:solidFill>
              <a:latin typeface="苹方-简" panose="020B0400000000000000" pitchFamily="34" charset="-122"/>
              <a:ea typeface="苹方-简" panose="020B0400000000000000" pitchFamily="34" charset="-122"/>
            </a:endParaRPr>
          </a:p>
        </p:txBody>
      </p:sp>
      <p:sp>
        <p:nvSpPr>
          <p:cNvPr id="11" name="矩形 10"/>
          <p:cNvSpPr/>
          <p:nvPr/>
        </p:nvSpPr>
        <p:spPr>
          <a:xfrm>
            <a:off x="462902" y="3955181"/>
            <a:ext cx="11393257" cy="623248"/>
          </a:xfrm>
          <a:prstGeom prst="rect">
            <a:avLst/>
          </a:prstGeom>
          <a:solidFill>
            <a:schemeClr val="accent1">
              <a:alpha val="4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lang="en-US" altLang="zh-CN" sz="1600" b="1" dirty="0">
                <a:solidFill>
                  <a:schemeClr val="bg1"/>
                </a:solidFill>
                <a:latin typeface="微软雅黑" panose="020B0503020204020204" charset="-122"/>
                <a:ea typeface="微软雅黑" panose="020B0503020204020204" charset="-122"/>
              </a:rPr>
              <a:t>Q3</a:t>
            </a:r>
            <a:r>
              <a:rPr lang="zh-CN" altLang="en-US" sz="1600" b="1" dirty="0">
                <a:solidFill>
                  <a:schemeClr val="bg1"/>
                </a:solidFill>
                <a:latin typeface="微软雅黑" panose="020B0503020204020204" charset="-122"/>
                <a:ea typeface="微软雅黑" panose="020B0503020204020204" charset="-122"/>
              </a:rPr>
              <a:t>：新的短语匹配有什么好处？</a:t>
            </a:r>
            <a:endParaRPr lang="zh-CN" altLang="en-US" sz="1600" dirty="0">
              <a:solidFill>
                <a:schemeClr val="bg1"/>
              </a:solidFill>
              <a:latin typeface="苹方-简" panose="020B0400000000000000" pitchFamily="34" charset="-122"/>
              <a:ea typeface="苹方-简" panose="020B0400000000000000" pitchFamily="34" charset="-122"/>
            </a:endParaRPr>
          </a:p>
        </p:txBody>
      </p:sp>
      <p:sp>
        <p:nvSpPr>
          <p:cNvPr id="16" name="矩形 15"/>
          <p:cNvSpPr/>
          <p:nvPr/>
        </p:nvSpPr>
        <p:spPr>
          <a:xfrm>
            <a:off x="450069" y="4727610"/>
            <a:ext cx="11266199" cy="1692964"/>
          </a:xfrm>
          <a:prstGeom prst="rect">
            <a:avLst/>
          </a:prstGeom>
        </p:spPr>
        <p:txBody>
          <a:bodyPr wrap="square">
            <a:spAutoFit/>
          </a:bodyPr>
          <a:lstStyle/>
          <a:p>
            <a:pPr>
              <a:lnSpc>
                <a:spcPct val="150000"/>
              </a:lnSpc>
            </a:pPr>
            <a:r>
              <a:rPr lang="en-US" altLang="zh-CN" sz="1465" b="1" dirty="0">
                <a:solidFill>
                  <a:schemeClr val="bg1"/>
                </a:solidFill>
                <a:latin typeface="微软雅黑" panose="020B0503020204020204" charset="-122"/>
                <a:ea typeface="微软雅黑" panose="020B0503020204020204" charset="-122"/>
              </a:rPr>
              <a:t>A3</a:t>
            </a:r>
            <a:r>
              <a:rPr lang="zh-CN" altLang="en-US" sz="1465" b="1"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新的短语匹配只有一种定义：广告主提交的关键词或关键词的同义变体，会被包含在用户搜索词中，或是在意思一致的前提下，于搜索词的前中后插入或变换顺序。且如果广告主提交的业务包含用户搜索的业务，推广结果也有机会展现。</a:t>
            </a:r>
            <a:endParaRPr lang="en-US" altLang="zh-CN" sz="1400" dirty="0">
              <a:solidFill>
                <a:schemeClr val="bg1"/>
              </a:solidFill>
              <a:latin typeface="微软雅黑" panose="020B0503020204020204" charset="-122"/>
              <a:ea typeface="微软雅黑" panose="020B0503020204020204" charset="-122"/>
            </a:endParaRPr>
          </a:p>
          <a:p>
            <a:pPr>
              <a:lnSpc>
                <a:spcPct val="150000"/>
              </a:lnSpc>
            </a:pPr>
            <a:endParaRPr lang="en-US" altLang="zh-CN" sz="1400" dirty="0">
              <a:solidFill>
                <a:schemeClr val="bg1"/>
              </a:solidFill>
              <a:latin typeface="微软雅黑" panose="020B0503020204020204" charset="-122"/>
              <a:ea typeface="微软雅黑" panose="020B0503020204020204" charset="-122"/>
            </a:endParaRPr>
          </a:p>
          <a:p>
            <a:pPr>
              <a:lnSpc>
                <a:spcPct val="150000"/>
              </a:lnSpc>
            </a:pPr>
            <a:r>
              <a:rPr lang="zh-CN" altLang="en-US" sz="1400" dirty="0">
                <a:solidFill>
                  <a:schemeClr val="bg1"/>
                </a:solidFill>
                <a:latin typeface="微软雅黑" panose="020B0503020204020204" charset="-122"/>
                <a:ea typeface="微软雅黑" panose="020B0503020204020204" charset="-122"/>
              </a:rPr>
              <a:t>在新的定义下，我们会让系统严格按照这样的标准去匹配搜索词，提升整体短语的匹配质量，减少因为界限模糊问题造成质量不好把控等问题，</a:t>
            </a:r>
            <a:r>
              <a:rPr lang="zh-CN" altLang="en-US" sz="1400" dirty="0">
                <a:solidFill>
                  <a:schemeClr val="bg1"/>
                </a:solidFill>
                <a:latin typeface="苹方-简" panose="020B0400000000000000" pitchFamily="34" charset="-122"/>
                <a:ea typeface="苹方-简" panose="020B0400000000000000" pitchFamily="34" charset="-122"/>
              </a:rPr>
              <a:t>也因为质量的提升，新短语匹配可以获取到的流量，可能会略低于先前短语精确包含</a:t>
            </a:r>
            <a:r>
              <a:rPr lang="en-US" altLang="zh-CN" sz="1400" dirty="0">
                <a:solidFill>
                  <a:schemeClr val="bg1"/>
                </a:solidFill>
                <a:latin typeface="苹方-简" panose="020B0400000000000000" pitchFamily="34" charset="-122"/>
                <a:ea typeface="苹方-简" panose="020B0400000000000000" pitchFamily="34" charset="-122"/>
              </a:rPr>
              <a:t>+</a:t>
            </a:r>
            <a:r>
              <a:rPr lang="zh-CN" altLang="en-US" sz="1400" dirty="0">
                <a:solidFill>
                  <a:schemeClr val="bg1"/>
                </a:solidFill>
                <a:latin typeface="苹方-简" panose="020B0400000000000000" pitchFamily="34" charset="-122"/>
                <a:ea typeface="苹方-简" panose="020B0400000000000000" pitchFamily="34" charset="-122"/>
              </a:rPr>
              <a:t>短语同义包含的加总流量。</a:t>
            </a:r>
            <a:endParaRPr lang="en-US" altLang="zh-CN" sz="1465"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nchor="ctr">
            <a:spAutoFit/>
          </a:bodyPr>
          <a:lstStyle/>
          <a:p>
            <a:pPr>
              <a:lnSpc>
                <a:spcPct val="150000"/>
              </a:lnSpc>
            </a:pP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FAQ</a:t>
            </a:r>
            <a:endParaRPr kumimoji="1" lang="zh-CN" altLang="en-US" sz="2400" spc="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462904" y="1261556"/>
            <a:ext cx="11393257" cy="623248"/>
          </a:xfrm>
          <a:prstGeom prst="rect">
            <a:avLst/>
          </a:prstGeom>
          <a:solidFill>
            <a:schemeClr val="accent1">
              <a:alpha val="4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lang="en-US" altLang="zh-CN" sz="1600" b="1" dirty="0">
                <a:solidFill>
                  <a:schemeClr val="bg1"/>
                </a:solidFill>
                <a:latin typeface="微软雅黑" panose="020B0503020204020204" charset="-122"/>
                <a:ea typeface="微软雅黑" panose="020B0503020204020204" charset="-122"/>
              </a:rPr>
              <a:t>Q4</a:t>
            </a:r>
            <a:r>
              <a:rPr lang="zh-CN" altLang="en-US" sz="1600" b="1" dirty="0">
                <a:solidFill>
                  <a:schemeClr val="bg1"/>
                </a:solidFill>
                <a:latin typeface="微软雅黑" panose="020B0503020204020204" charset="-122"/>
                <a:ea typeface="微软雅黑" panose="020B0503020204020204" charset="-122"/>
              </a:rPr>
              <a:t>：智能匹配核心词要怎么使用？</a:t>
            </a:r>
            <a:endParaRPr lang="zh-CN" altLang="en-US" sz="1600" dirty="0">
              <a:solidFill>
                <a:schemeClr val="bg1"/>
              </a:solidFill>
              <a:latin typeface="苹方-简" panose="020B0400000000000000" pitchFamily="34" charset="-122"/>
              <a:ea typeface="苹方-简" panose="020B0400000000000000" pitchFamily="34" charset="-122"/>
            </a:endParaRPr>
          </a:p>
        </p:txBody>
      </p:sp>
      <p:sp>
        <p:nvSpPr>
          <p:cNvPr id="13" name="矩形 12"/>
          <p:cNvSpPr/>
          <p:nvPr/>
        </p:nvSpPr>
        <p:spPr>
          <a:xfrm>
            <a:off x="462901" y="4114419"/>
            <a:ext cx="11393260" cy="623248"/>
          </a:xfrm>
          <a:prstGeom prst="rect">
            <a:avLst/>
          </a:prstGeom>
          <a:solidFill>
            <a:schemeClr val="accent1">
              <a:alpha val="4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lang="en-US" altLang="zh-CN" sz="1600" b="1" dirty="0">
                <a:solidFill>
                  <a:schemeClr val="bg1"/>
                </a:solidFill>
                <a:latin typeface="微软雅黑" panose="020B0503020204020204" charset="-122"/>
                <a:ea typeface="微软雅黑" panose="020B0503020204020204" charset="-122"/>
              </a:rPr>
              <a:t>Q5</a:t>
            </a:r>
            <a:r>
              <a:rPr lang="zh-CN" altLang="en-US" sz="1600" b="1" dirty="0">
                <a:solidFill>
                  <a:schemeClr val="bg1"/>
                </a:solidFill>
                <a:latin typeface="微软雅黑" panose="020B0503020204020204" charset="-122"/>
                <a:ea typeface="微软雅黑" panose="020B0503020204020204" charset="-122"/>
              </a:rPr>
              <a:t>：分匹配出价之后会有变化吗？</a:t>
            </a:r>
            <a:endParaRPr lang="zh-CN" altLang="en-US" sz="1600" dirty="0">
              <a:solidFill>
                <a:schemeClr val="bg1"/>
              </a:solidFill>
              <a:latin typeface="苹方-简" panose="020B0400000000000000" pitchFamily="34" charset="-122"/>
              <a:ea typeface="苹方-简" panose="020B0400000000000000" pitchFamily="34" charset="-122"/>
            </a:endParaRPr>
          </a:p>
        </p:txBody>
      </p:sp>
      <p:sp>
        <p:nvSpPr>
          <p:cNvPr id="15" name="矩形 14"/>
          <p:cNvSpPr/>
          <p:nvPr/>
        </p:nvSpPr>
        <p:spPr>
          <a:xfrm>
            <a:off x="462901" y="1983518"/>
            <a:ext cx="11266201" cy="1670073"/>
          </a:xfrm>
          <a:prstGeom prst="rect">
            <a:avLst/>
          </a:prstGeom>
        </p:spPr>
        <p:txBody>
          <a:bodyPr wrap="square">
            <a:spAutoFit/>
          </a:bodyPr>
          <a:lstStyle/>
          <a:p>
            <a:pPr>
              <a:lnSpc>
                <a:spcPct val="150000"/>
              </a:lnSpc>
            </a:pPr>
            <a:r>
              <a:rPr lang="en-US" altLang="zh-CN" sz="1400" b="1" dirty="0">
                <a:solidFill>
                  <a:schemeClr val="bg1"/>
                </a:solidFill>
                <a:latin typeface="微软雅黑" panose="020B0503020204020204" charset="-122"/>
                <a:ea typeface="微软雅黑" panose="020B0503020204020204" charset="-122"/>
              </a:rPr>
              <a:t>A4</a:t>
            </a:r>
            <a:r>
              <a:rPr lang="zh-CN" altLang="en-US" sz="1400" b="1"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智能匹配核心词当中分两种形态，第一种形态是广告主提交关键词，选择智能匹配</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核心词，并且在关键词字面上以</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 </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大括号圈定出核心词，那么这个核心词就会包含在用户的搜索词当中。需特别注意的是，核心词尽量在圈定</a:t>
            </a:r>
            <a:r>
              <a:rPr lang="en-US" altLang="zh-CN" sz="1400" dirty="0">
                <a:solidFill>
                  <a:schemeClr val="bg1"/>
                </a:solidFill>
                <a:latin typeface="微软雅黑" panose="020B0503020204020204" charset="-122"/>
                <a:ea typeface="微软雅黑" panose="020B0503020204020204" charset="-122"/>
              </a:rPr>
              <a:t>2~4</a:t>
            </a:r>
            <a:r>
              <a:rPr lang="zh-CN" altLang="en-US" sz="1400" dirty="0">
                <a:solidFill>
                  <a:schemeClr val="bg1"/>
                </a:solidFill>
                <a:latin typeface="微软雅黑" panose="020B0503020204020204" charset="-122"/>
                <a:ea typeface="微软雅黑" panose="020B0503020204020204" charset="-122"/>
              </a:rPr>
              <a:t>个词以内，才不会影响到关键词的流量。</a:t>
            </a:r>
            <a:endParaRPr lang="en-US" altLang="zh-CN" sz="1400" dirty="0">
              <a:solidFill>
                <a:schemeClr val="bg1"/>
              </a:solidFill>
              <a:latin typeface="微软雅黑" panose="020B0503020204020204" charset="-122"/>
              <a:ea typeface="微软雅黑" panose="020B0503020204020204" charset="-122"/>
            </a:endParaRPr>
          </a:p>
          <a:p>
            <a:pPr>
              <a:lnSpc>
                <a:spcPct val="150000"/>
              </a:lnSpc>
            </a:pPr>
            <a:endParaRPr lang="en-US" altLang="zh-CN" sz="1400" dirty="0">
              <a:solidFill>
                <a:schemeClr val="bg1"/>
              </a:solidFill>
              <a:latin typeface="微软雅黑" panose="020B0503020204020204" charset="-122"/>
              <a:ea typeface="微软雅黑" panose="020B0503020204020204" charset="-122"/>
            </a:endParaRPr>
          </a:p>
          <a:p>
            <a:pPr>
              <a:lnSpc>
                <a:spcPct val="150000"/>
              </a:lnSpc>
            </a:pPr>
            <a:r>
              <a:rPr lang="zh-CN" altLang="en-US" sz="1400" dirty="0">
                <a:solidFill>
                  <a:schemeClr val="bg1"/>
                </a:solidFill>
                <a:latin typeface="微软雅黑" panose="020B0503020204020204" charset="-122"/>
                <a:ea typeface="微软雅黑" panose="020B0503020204020204" charset="-122"/>
              </a:rPr>
              <a:t>另一种形态是当以智能匹配</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核心词提交了关键词，但却用括号把关键词全部圈起，或是不使用括号，这</a:t>
            </a:r>
            <a:r>
              <a:rPr lang="en-US" altLang="zh-CN" sz="1400" dirty="0">
                <a:solidFill>
                  <a:schemeClr val="bg1"/>
                </a:solidFill>
                <a:latin typeface="微软雅黑" panose="020B0503020204020204" charset="-122"/>
                <a:ea typeface="微软雅黑" panose="020B0503020204020204" charset="-122"/>
              </a:rPr>
              <a:t>2</a:t>
            </a:r>
            <a:r>
              <a:rPr lang="zh-CN" altLang="en-US" sz="1400" dirty="0">
                <a:solidFill>
                  <a:schemeClr val="bg1"/>
                </a:solidFill>
                <a:latin typeface="微软雅黑" panose="020B0503020204020204" charset="-122"/>
                <a:ea typeface="微软雅黑" panose="020B0503020204020204" charset="-122"/>
              </a:rPr>
              <a:t>种形式的表达，都是让系统自动判定核心词，因此如果广告主有特别想强调的核心部分，建议手动使用括号圈定。</a:t>
            </a:r>
            <a:endParaRPr lang="en-US" altLang="zh-CN" sz="1400" dirty="0">
              <a:solidFill>
                <a:schemeClr val="bg1"/>
              </a:solidFill>
              <a:latin typeface="微软雅黑" panose="020B0503020204020204" charset="-122"/>
              <a:ea typeface="微软雅黑" panose="020B0503020204020204" charset="-122"/>
            </a:endParaRPr>
          </a:p>
        </p:txBody>
      </p:sp>
      <p:sp>
        <p:nvSpPr>
          <p:cNvPr id="18" name="矩形 17"/>
          <p:cNvSpPr/>
          <p:nvPr/>
        </p:nvSpPr>
        <p:spPr>
          <a:xfrm>
            <a:off x="462900" y="4782061"/>
            <a:ext cx="11266201" cy="1685590"/>
          </a:xfrm>
          <a:prstGeom prst="rect">
            <a:avLst/>
          </a:prstGeom>
        </p:spPr>
        <p:txBody>
          <a:bodyPr wrap="square">
            <a:spAutoFit/>
          </a:bodyPr>
          <a:lstStyle/>
          <a:p>
            <a:pPr>
              <a:lnSpc>
                <a:spcPct val="150000"/>
              </a:lnSpc>
            </a:pPr>
            <a:r>
              <a:rPr lang="en-US" altLang="zh-CN" sz="1465" b="1" dirty="0">
                <a:solidFill>
                  <a:schemeClr val="bg1"/>
                </a:solidFill>
                <a:latin typeface="微软雅黑" panose="020B0503020204020204" charset="-122"/>
                <a:ea typeface="微软雅黑" panose="020B0503020204020204" charset="-122"/>
              </a:rPr>
              <a:t>A5</a:t>
            </a:r>
            <a:r>
              <a:rPr lang="zh-CN" altLang="en-US" sz="1465" b="1"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本次升级后，分匹配出价的三档系数会变更为</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精确匹配出价系数、短语匹配出价系数、智能匹配出价系数</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，对于广告主来说较大的变更点是原本的</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短语</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核心包含</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被归纳到</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智能匹配</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核心词</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里。也就是原先设置的短语匹配系数，不会对智能匹配</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核心词生效。</a:t>
            </a:r>
            <a:endParaRPr lang="en-US" altLang="zh-CN" sz="1400" dirty="0">
              <a:solidFill>
                <a:schemeClr val="bg1"/>
              </a:solidFill>
              <a:latin typeface="微软雅黑" panose="020B0503020204020204" charset="-122"/>
              <a:ea typeface="微软雅黑" panose="020B0503020204020204" charset="-122"/>
            </a:endParaRPr>
          </a:p>
          <a:p>
            <a:pPr>
              <a:lnSpc>
                <a:spcPct val="150000"/>
              </a:lnSpc>
            </a:pPr>
            <a:endParaRPr lang="en-US" altLang="zh-CN" sz="1400" dirty="0">
              <a:solidFill>
                <a:schemeClr val="bg1"/>
              </a:solidFill>
              <a:latin typeface="微软雅黑" panose="020B0503020204020204" charset="-122"/>
              <a:ea typeface="微软雅黑" panose="020B0503020204020204" charset="-122"/>
            </a:endParaRPr>
          </a:p>
          <a:p>
            <a:pPr>
              <a:lnSpc>
                <a:spcPct val="150000"/>
              </a:lnSpc>
            </a:pPr>
            <a:r>
              <a:rPr lang="zh-CN" altLang="en-US" sz="1400" dirty="0">
                <a:solidFill>
                  <a:schemeClr val="bg1"/>
                </a:solidFill>
                <a:latin typeface="微软雅黑" panose="020B0503020204020204" charset="-122"/>
                <a:ea typeface="微软雅黑" panose="020B0503020204020204" charset="-122"/>
              </a:rPr>
              <a:t>整体因为智能匹配的质量提升，对于希望获取更多流量的广告主，在</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智能匹配出价系数</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上，要变更以往的思维，稍微提高出价系数，这样才不会造成个别单元的流量锐减。</a:t>
            </a:r>
            <a:endParaRPr lang="en-US" altLang="zh-CN" sz="1400"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6160135" y="1721996"/>
            <a:ext cx="4099563" cy="2256790"/>
          </a:xfrm>
          <a:prstGeom prst="rect">
            <a:avLst/>
          </a:prstGeom>
          <a:noFill/>
          <a:ln>
            <a:noFill/>
          </a:ln>
        </p:spPr>
        <p:txBody>
          <a:bodyPr wrap="square" rtlCol="0">
            <a:spAutoFit/>
          </a:bodyPr>
          <a:lstStyle/>
          <a:p>
            <a:pPr algn="just">
              <a:lnSpc>
                <a:spcPct val="110000"/>
              </a:lnSpc>
            </a:pPr>
            <a:endParaRPr kumimoji="1" lang="en-US" altLang="zh-CN" b="1" spc="140" dirty="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10000"/>
              </a:lnSpc>
            </a:pPr>
            <a:r>
              <a:rPr kumimoji="1" lang="en-US" altLang="zh-CN" sz="2400" b="1" spc="140" dirty="0">
                <a:solidFill>
                  <a:schemeClr val="bg1"/>
                </a:solidFill>
                <a:latin typeface="微软雅黑" panose="020B0503020204020204" charset="-122"/>
                <a:ea typeface="微软雅黑" panose="020B0503020204020204" charset="-122"/>
                <a:cs typeface="微软雅黑" panose="020B0503020204020204" charset="-122"/>
              </a:rPr>
              <a:t>   </a:t>
            </a:r>
            <a:r>
              <a:rPr kumimoji="1" lang="zh-CN" altLang="en-US" sz="2000" b="1" spc="140" dirty="0">
                <a:solidFill>
                  <a:schemeClr val="bg1"/>
                </a:solidFill>
                <a:latin typeface="微软雅黑" panose="020B0503020204020204" charset="-122"/>
                <a:ea typeface="微软雅黑" panose="020B0503020204020204" charset="-122"/>
                <a:cs typeface="微软雅黑" panose="020B0503020204020204" charset="-122"/>
              </a:rPr>
              <a:t>产品升级点及介绍</a:t>
            </a:r>
            <a:endParaRPr kumimoji="1" lang="zh-CN" altLang="en-US" sz="2000" b="1" spc="140" dirty="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10000"/>
              </a:lnSpc>
            </a:pPr>
            <a:endParaRPr kumimoji="1" lang="en-US" altLang="zh-CN" b="1" spc="140" dirty="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10000"/>
              </a:lnSpc>
            </a:pPr>
            <a:r>
              <a:rPr kumimoji="1" lang="en-US" altLang="zh-CN" sz="2400" b="1" spc="140" dirty="0">
                <a:solidFill>
                  <a:schemeClr val="bg1"/>
                </a:solidFill>
                <a:latin typeface="微软雅黑" panose="020B0503020204020204" charset="-122"/>
                <a:ea typeface="微软雅黑" panose="020B0503020204020204" charset="-122"/>
                <a:cs typeface="微软雅黑" panose="020B0503020204020204" charset="-122"/>
              </a:rPr>
              <a:t>   </a:t>
            </a:r>
            <a:r>
              <a:rPr kumimoji="1" lang="zh-CN" altLang="en-US" sz="2000" b="1" spc="140" dirty="0">
                <a:solidFill>
                  <a:schemeClr val="bg1"/>
                </a:solidFill>
                <a:latin typeface="微软雅黑" panose="020B0503020204020204" charset="-122"/>
                <a:ea typeface="微软雅黑" panose="020B0503020204020204" charset="-122"/>
                <a:cs typeface="微软雅黑" panose="020B0503020204020204" charset="-122"/>
              </a:rPr>
              <a:t>操作指导</a:t>
            </a:r>
            <a:endParaRPr kumimoji="1" lang="en-US" altLang="zh-CN" sz="2000" b="1" spc="140" dirty="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10000"/>
              </a:lnSpc>
            </a:pPr>
            <a:endParaRPr kumimoji="1" lang="en-US" altLang="zh-CN" sz="2000" b="1" spc="140" dirty="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10000"/>
              </a:lnSpc>
            </a:pPr>
            <a:r>
              <a:rPr kumimoji="1" lang="en-US" altLang="zh-CN" sz="2400" b="1" spc="140" dirty="0">
                <a:solidFill>
                  <a:schemeClr val="bg1"/>
                </a:solidFill>
                <a:latin typeface="微软雅黑" panose="020B0503020204020204" charset="-122"/>
                <a:ea typeface="微软雅黑" panose="020B0503020204020204" charset="-122"/>
                <a:cs typeface="微软雅黑" panose="020B0503020204020204" charset="-122"/>
              </a:rPr>
              <a:t>   </a:t>
            </a:r>
            <a:r>
              <a:rPr kumimoji="1" lang="zh-CN" altLang="en-US" sz="2000" b="1" spc="140" dirty="0">
                <a:solidFill>
                  <a:schemeClr val="bg1"/>
                </a:solidFill>
                <a:latin typeface="微软雅黑" panose="020B0503020204020204" charset="-122"/>
                <a:ea typeface="微软雅黑" panose="020B0503020204020204" charset="-122"/>
                <a:cs typeface="微软雅黑" panose="020B0503020204020204" charset="-122"/>
              </a:rPr>
              <a:t>常见问题</a:t>
            </a:r>
            <a:endParaRPr kumimoji="1" lang="zh-CN" altLang="en-US" sz="2000" b="1" spc="8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7" name="矩形 16"/>
          <p:cNvSpPr/>
          <p:nvPr/>
        </p:nvSpPr>
        <p:spPr>
          <a:xfrm>
            <a:off x="5914839" y="2155683"/>
            <a:ext cx="85790" cy="377326"/>
          </a:xfrm>
          <a:prstGeom prst="rect">
            <a:avLst/>
          </a:prstGeom>
          <a:solidFill>
            <a:srgbClr val="F9B359"/>
          </a:solidFill>
          <a:ln>
            <a:noFill/>
          </a:ln>
          <a:effectLst>
            <a:outerShdw blurRad="38100" dist="25400" dir="5400000" algn="t" rotWithShape="0">
              <a:schemeClr val="tx1">
                <a:lumMod val="65000"/>
                <a:lumOff val="35000"/>
                <a:alpha val="50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18" name="矩形 17"/>
          <p:cNvSpPr/>
          <p:nvPr/>
        </p:nvSpPr>
        <p:spPr>
          <a:xfrm>
            <a:off x="5914839" y="3547313"/>
            <a:ext cx="85790" cy="377326"/>
          </a:xfrm>
          <a:prstGeom prst="rect">
            <a:avLst/>
          </a:prstGeom>
          <a:solidFill>
            <a:srgbClr val="F9B359"/>
          </a:solidFill>
          <a:ln>
            <a:noFill/>
          </a:ln>
          <a:effectLst>
            <a:outerShdw blurRad="38100" dist="25400" dir="5400000" algn="t" rotWithShape="0">
              <a:schemeClr val="tx1">
                <a:lumMod val="65000"/>
                <a:lumOff val="35000"/>
                <a:alpha val="50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0" name="矩形 19"/>
          <p:cNvSpPr/>
          <p:nvPr/>
        </p:nvSpPr>
        <p:spPr>
          <a:xfrm>
            <a:off x="5914839" y="2836873"/>
            <a:ext cx="85790" cy="377326"/>
          </a:xfrm>
          <a:prstGeom prst="rect">
            <a:avLst/>
          </a:prstGeom>
          <a:solidFill>
            <a:schemeClr val="tx2">
              <a:lumMod val="40000"/>
              <a:lumOff val="60000"/>
            </a:schemeClr>
          </a:solidFill>
          <a:ln>
            <a:noFill/>
          </a:ln>
          <a:effectLst>
            <a:outerShdw blurRad="38100" dist="25400" dir="5400000" algn="t" rotWithShape="0">
              <a:schemeClr val="tx1">
                <a:lumMod val="65000"/>
                <a:lumOff val="35000"/>
                <a:alpha val="50000"/>
              </a:scheme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p>
        </p:txBody>
      </p:sp>
      <p:sp>
        <p:nvSpPr>
          <p:cNvPr id="23" name="文本框 22"/>
          <p:cNvSpPr txBox="1"/>
          <p:nvPr/>
        </p:nvSpPr>
        <p:spPr>
          <a:xfrm>
            <a:off x="1331064" y="2067814"/>
            <a:ext cx="4099563" cy="1856790"/>
          </a:xfrm>
          <a:prstGeom prst="rect">
            <a:avLst/>
          </a:prstGeom>
          <a:noFill/>
          <a:ln>
            <a:noFill/>
          </a:ln>
        </p:spPr>
        <p:txBody>
          <a:bodyPr wrap="square" rtlCol="0">
            <a:spAutoFit/>
          </a:bodyPr>
          <a:lstStyle/>
          <a:p>
            <a:pPr algn="ctr">
              <a:lnSpc>
                <a:spcPct val="110000"/>
              </a:lnSpc>
            </a:pPr>
            <a:r>
              <a:rPr kumimoji="1" lang="en-US" altLang="zh-CN" sz="5400" b="1" spc="140" dirty="0">
                <a:solidFill>
                  <a:schemeClr val="bg1"/>
                </a:solidFill>
                <a:latin typeface="微软雅黑" panose="020B0503020204020204" charset="-122"/>
                <a:ea typeface="微软雅黑" panose="020B0503020204020204" charset="-122"/>
                <a:cs typeface="微软雅黑" panose="020B0503020204020204" charset="-122"/>
              </a:rPr>
              <a:t>CONTENT</a:t>
            </a:r>
            <a:endParaRPr kumimoji="1" lang="en-US" altLang="zh-CN" sz="5400" b="1" spc="140" dirty="0">
              <a:solidFill>
                <a:schemeClr val="bg1"/>
              </a:solidFill>
              <a:latin typeface="微软雅黑" panose="020B0503020204020204" charset="-122"/>
              <a:ea typeface="微软雅黑" panose="020B0503020204020204" charset="-122"/>
              <a:cs typeface="微软雅黑" panose="020B0503020204020204" charset="-122"/>
            </a:endParaRPr>
          </a:p>
          <a:p>
            <a:pPr algn="ctr">
              <a:lnSpc>
                <a:spcPct val="110000"/>
              </a:lnSpc>
            </a:pPr>
            <a:r>
              <a:rPr kumimoji="1" lang="zh-CN" altLang="en-US" sz="5400" b="1" spc="140" dirty="0">
                <a:solidFill>
                  <a:schemeClr val="bg1"/>
                </a:solidFill>
                <a:latin typeface="微软雅黑" panose="020B0503020204020204" charset="-122"/>
                <a:ea typeface="微软雅黑" panose="020B0503020204020204" charset="-122"/>
                <a:cs typeface="微软雅黑" panose="020B0503020204020204" charset="-122"/>
              </a:rPr>
              <a:t>目录</a:t>
            </a:r>
            <a:endParaRPr kumimoji="1" lang="zh-CN" altLang="en-US" sz="4800" b="1" spc="80" dirty="0">
              <a:solidFill>
                <a:schemeClr val="bg1"/>
              </a:solidFill>
              <a:latin typeface="微软雅黑" panose="020B0503020204020204" charset="-122"/>
              <a:ea typeface="微软雅黑" panose="020B0503020204020204" charset="-122"/>
              <a:cs typeface="微软雅黑" panose="020B050302020402020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nchor="ctr">
            <a:spAutoFit/>
          </a:bodyPr>
          <a:lstStyle/>
          <a:p>
            <a:pPr>
              <a:lnSpc>
                <a:spcPct val="150000"/>
              </a:lnSpc>
            </a:pP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FAQ</a:t>
            </a:r>
            <a:endParaRPr kumimoji="1" lang="zh-CN" altLang="en-US" sz="2400" spc="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462904" y="1616513"/>
            <a:ext cx="11393257" cy="623248"/>
          </a:xfrm>
          <a:prstGeom prst="rect">
            <a:avLst/>
          </a:prstGeom>
          <a:solidFill>
            <a:schemeClr val="accent1">
              <a:alpha val="4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lang="en-US" altLang="zh-CN" sz="1600" b="1" dirty="0">
                <a:solidFill>
                  <a:schemeClr val="bg1"/>
                </a:solidFill>
                <a:latin typeface="微软雅黑" panose="020B0503020204020204" charset="-122"/>
                <a:ea typeface="微软雅黑" panose="020B0503020204020204" charset="-122"/>
              </a:rPr>
              <a:t>Q6</a:t>
            </a:r>
            <a:r>
              <a:rPr lang="zh-CN" altLang="en-US" sz="1600" b="1" dirty="0">
                <a:solidFill>
                  <a:schemeClr val="bg1"/>
                </a:solidFill>
                <a:latin typeface="微软雅黑" panose="020B0503020204020204" charset="-122"/>
                <a:ea typeface="微软雅黑" panose="020B0503020204020204" charset="-122"/>
              </a:rPr>
              <a:t>：搜索词报告中“反馈”关键词的按钮有什么用？</a:t>
            </a:r>
            <a:endParaRPr lang="zh-CN" altLang="en-US" sz="1600" dirty="0">
              <a:solidFill>
                <a:schemeClr val="bg1"/>
              </a:solidFill>
              <a:latin typeface="苹方-简" panose="020B0400000000000000" pitchFamily="34" charset="-122"/>
              <a:ea typeface="苹方-简" panose="020B0400000000000000" pitchFamily="34" charset="-122"/>
            </a:endParaRPr>
          </a:p>
        </p:txBody>
      </p:sp>
      <p:sp>
        <p:nvSpPr>
          <p:cNvPr id="10" name="矩形 9"/>
          <p:cNvSpPr/>
          <p:nvPr/>
        </p:nvSpPr>
        <p:spPr>
          <a:xfrm>
            <a:off x="462901" y="4260635"/>
            <a:ext cx="11393260" cy="623248"/>
          </a:xfrm>
          <a:prstGeom prst="rect">
            <a:avLst/>
          </a:prstGeom>
          <a:solidFill>
            <a:schemeClr val="accent1">
              <a:alpha val="4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lang="en-US" altLang="zh-CN" sz="1600" b="1" dirty="0">
                <a:solidFill>
                  <a:schemeClr val="bg1"/>
                </a:solidFill>
                <a:latin typeface="微软雅黑" panose="020B0503020204020204" charset="-122"/>
                <a:ea typeface="微软雅黑" panose="020B0503020204020204" charset="-122"/>
              </a:rPr>
              <a:t>Q7</a:t>
            </a:r>
            <a:r>
              <a:rPr lang="zh-CN" altLang="en-US" sz="1600" b="1" dirty="0">
                <a:solidFill>
                  <a:schemeClr val="bg1"/>
                </a:solidFill>
                <a:latin typeface="微软雅黑" panose="020B0503020204020204" charset="-122"/>
                <a:ea typeface="微软雅黑" panose="020B0503020204020204" charset="-122"/>
              </a:rPr>
              <a:t>：我可以怎么看搜索词是哪些匹配模式带来的？</a:t>
            </a:r>
            <a:endParaRPr lang="zh-CN" altLang="en-US" sz="1600" dirty="0">
              <a:solidFill>
                <a:schemeClr val="bg1"/>
              </a:solidFill>
              <a:latin typeface="苹方-简" panose="020B0400000000000000" pitchFamily="34" charset="-122"/>
              <a:ea typeface="苹方-简" panose="020B0400000000000000" pitchFamily="34" charset="-122"/>
            </a:endParaRPr>
          </a:p>
        </p:txBody>
      </p:sp>
      <p:sp>
        <p:nvSpPr>
          <p:cNvPr id="14" name="矩形 13"/>
          <p:cNvSpPr/>
          <p:nvPr/>
        </p:nvSpPr>
        <p:spPr>
          <a:xfrm>
            <a:off x="462902" y="2364262"/>
            <a:ext cx="11266199" cy="1685590"/>
          </a:xfrm>
          <a:prstGeom prst="rect">
            <a:avLst/>
          </a:prstGeom>
        </p:spPr>
        <p:txBody>
          <a:bodyPr wrap="square">
            <a:spAutoFit/>
          </a:bodyPr>
          <a:lstStyle/>
          <a:p>
            <a:pPr>
              <a:lnSpc>
                <a:spcPct val="150000"/>
              </a:lnSpc>
            </a:pPr>
            <a:r>
              <a:rPr lang="en-US" altLang="zh-CN" sz="1465" b="1" dirty="0">
                <a:solidFill>
                  <a:schemeClr val="bg1"/>
                </a:solidFill>
                <a:latin typeface="微软雅黑" panose="020B0503020204020204" charset="-122"/>
                <a:ea typeface="微软雅黑" panose="020B0503020204020204" charset="-122"/>
              </a:rPr>
              <a:t>A6</a:t>
            </a:r>
            <a:r>
              <a:rPr lang="zh-CN" altLang="en-US" sz="1465" b="1"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将关键词匹配到合适的搜索词，为广告主找到正确的流量，是一个需要不断优化系统的过程。因此本次在搜索词报告上新增一个</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反馈</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按钮，希望广告主一旦发现有认为与自己希望看见的搜索词不符合的状况，可以点击反馈，也可以批量操作这个功能。</a:t>
            </a:r>
            <a:endParaRPr lang="en-US" altLang="zh-CN" sz="1400" dirty="0">
              <a:solidFill>
                <a:schemeClr val="bg1"/>
              </a:solidFill>
              <a:latin typeface="微软雅黑" panose="020B0503020204020204" charset="-122"/>
              <a:ea typeface="微软雅黑" panose="020B0503020204020204" charset="-122"/>
            </a:endParaRPr>
          </a:p>
          <a:p>
            <a:pPr>
              <a:lnSpc>
                <a:spcPct val="150000"/>
              </a:lnSpc>
            </a:pPr>
            <a:endParaRPr lang="en-US" altLang="zh-CN" sz="1400" dirty="0">
              <a:solidFill>
                <a:schemeClr val="bg1"/>
              </a:solidFill>
              <a:latin typeface="微软雅黑" panose="020B0503020204020204" charset="-122"/>
              <a:ea typeface="微软雅黑" panose="020B0503020204020204" charset="-122"/>
            </a:endParaRPr>
          </a:p>
          <a:p>
            <a:pPr>
              <a:lnSpc>
                <a:spcPct val="150000"/>
              </a:lnSpc>
            </a:pPr>
            <a:r>
              <a:rPr lang="zh-CN" altLang="en-US" sz="1400" dirty="0">
                <a:solidFill>
                  <a:schemeClr val="bg1"/>
                </a:solidFill>
                <a:latin typeface="微软雅黑" panose="020B0503020204020204" charset="-122"/>
                <a:ea typeface="微软雅黑" panose="020B0503020204020204" charset="-122"/>
              </a:rPr>
              <a:t>我们在后台搜集到这些反馈的关键词后，会用来作为案例集合训练系统机器学习。需要注意的是，这个按钮并不是提报问题的管道，有任何问题还是如同以往一样联系百度客服人员操作</a:t>
            </a:r>
            <a:r>
              <a:rPr lang="en-US" altLang="zh-CN" sz="1400" dirty="0">
                <a:solidFill>
                  <a:schemeClr val="bg1"/>
                </a:solidFill>
                <a:latin typeface="微软雅黑" panose="020B0503020204020204" charset="-122"/>
                <a:ea typeface="微软雅黑" panose="020B0503020204020204" charset="-122"/>
              </a:rPr>
              <a:t>case</a:t>
            </a:r>
            <a:r>
              <a:rPr lang="zh-CN" altLang="en-US" sz="1400" dirty="0">
                <a:solidFill>
                  <a:schemeClr val="bg1"/>
                </a:solidFill>
                <a:latin typeface="微软雅黑" panose="020B0503020204020204" charset="-122"/>
                <a:ea typeface="微软雅黑" panose="020B0503020204020204" charset="-122"/>
              </a:rPr>
              <a:t>处理。</a:t>
            </a:r>
            <a:endParaRPr lang="zh-CN" altLang="en-US" sz="1400" dirty="0">
              <a:solidFill>
                <a:schemeClr val="bg1"/>
              </a:solidFill>
              <a:latin typeface="微软雅黑" panose="020B0503020204020204" charset="-122"/>
              <a:ea typeface="微软雅黑" panose="020B0503020204020204" charset="-122"/>
            </a:endParaRPr>
          </a:p>
        </p:txBody>
      </p:sp>
      <p:sp>
        <p:nvSpPr>
          <p:cNvPr id="17" name="矩形 16"/>
          <p:cNvSpPr/>
          <p:nvPr/>
        </p:nvSpPr>
        <p:spPr>
          <a:xfrm>
            <a:off x="462902" y="5036222"/>
            <a:ext cx="11266199" cy="716093"/>
          </a:xfrm>
          <a:prstGeom prst="rect">
            <a:avLst/>
          </a:prstGeom>
        </p:spPr>
        <p:txBody>
          <a:bodyPr wrap="square">
            <a:spAutoFit/>
          </a:bodyPr>
          <a:lstStyle/>
          <a:p>
            <a:pPr>
              <a:lnSpc>
                <a:spcPct val="150000"/>
              </a:lnSpc>
            </a:pPr>
            <a:r>
              <a:rPr lang="en-US" altLang="zh-CN" sz="1465" b="1" dirty="0">
                <a:solidFill>
                  <a:schemeClr val="bg1"/>
                </a:solidFill>
                <a:latin typeface="微软雅黑" panose="020B0503020204020204" charset="-122"/>
                <a:ea typeface="微软雅黑" panose="020B0503020204020204" charset="-122"/>
              </a:rPr>
              <a:t>A7</a:t>
            </a:r>
            <a:r>
              <a:rPr lang="zh-CN" altLang="en-US" sz="1465" b="1"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在搜索词报告中，点击细分</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分触发模式，可以看见</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触发模式</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的一列。对应上每一个搜索词都有触发的来源，其中如果是</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精确匹配</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触发模式，还能进一步看到是不是由</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精确匹配（同义变体）</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带来的流量，可以利用此数据来对匹配模式的关键词进行监控。</a:t>
            </a:r>
            <a:endParaRPr lang="zh-CN" altLang="en-US" sz="1400"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nchor="ctr">
            <a:spAutoFit/>
          </a:bodyPr>
          <a:lstStyle/>
          <a:p>
            <a:pPr>
              <a:lnSpc>
                <a:spcPct val="150000"/>
              </a:lnSpc>
            </a:pP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FAQ</a:t>
            </a:r>
            <a:endParaRPr kumimoji="1" lang="zh-CN" altLang="en-US" sz="2400" spc="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1" name="组合 10"/>
          <p:cNvGrpSpPr/>
          <p:nvPr/>
        </p:nvGrpSpPr>
        <p:grpSpPr>
          <a:xfrm>
            <a:off x="546101" y="1514687"/>
            <a:ext cx="11393593" cy="2200486"/>
            <a:chOff x="547" y="5066"/>
            <a:chExt cx="13457" cy="2599"/>
          </a:xfrm>
        </p:grpSpPr>
        <p:sp>
          <p:nvSpPr>
            <p:cNvPr id="12" name="矩形 11"/>
            <p:cNvSpPr/>
            <p:nvPr/>
          </p:nvSpPr>
          <p:spPr>
            <a:xfrm>
              <a:off x="547" y="5066"/>
              <a:ext cx="13457" cy="736"/>
            </a:xfrm>
            <a:prstGeom prst="rect">
              <a:avLst/>
            </a:prstGeom>
            <a:solidFill>
              <a:schemeClr val="accent1">
                <a:alpha val="40000"/>
              </a:schemeClr>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r>
                <a:rPr lang="en-US" altLang="zh-CN" sz="1600" b="1" dirty="0">
                  <a:solidFill>
                    <a:schemeClr val="bg1"/>
                  </a:solidFill>
                  <a:latin typeface="微软雅黑" panose="020B0503020204020204" charset="-122"/>
                  <a:ea typeface="微软雅黑" panose="020B0503020204020204" charset="-122"/>
                </a:rPr>
                <a:t>Q8</a:t>
              </a:r>
              <a:r>
                <a:rPr lang="zh-CN" altLang="en-US" sz="1600" b="1" dirty="0">
                  <a:solidFill>
                    <a:schemeClr val="bg1"/>
                  </a:solidFill>
                  <a:latin typeface="微软雅黑" panose="020B0503020204020204" charset="-122"/>
                  <a:ea typeface="微软雅黑" panose="020B0503020204020204" charset="-122"/>
                </a:rPr>
                <a:t>：新的智能匹配跟原来的广泛匹配有什么关系？</a:t>
              </a:r>
              <a:endParaRPr lang="zh-CN" altLang="en-US" sz="1600" dirty="0">
                <a:solidFill>
                  <a:schemeClr val="bg1"/>
                </a:solidFill>
                <a:latin typeface="苹方-简" panose="020B0400000000000000" pitchFamily="34" charset="-122"/>
                <a:ea typeface="苹方-简" panose="020B0400000000000000" pitchFamily="34" charset="-122"/>
              </a:endParaRPr>
            </a:p>
          </p:txBody>
        </p:sp>
        <p:sp>
          <p:nvSpPr>
            <p:cNvPr id="13" name="矩形 12"/>
            <p:cNvSpPr/>
            <p:nvPr/>
          </p:nvSpPr>
          <p:spPr>
            <a:xfrm>
              <a:off x="547" y="6047"/>
              <a:ext cx="13307" cy="1618"/>
            </a:xfrm>
            <a:prstGeom prst="rect">
              <a:avLst/>
            </a:prstGeom>
          </p:spPr>
          <p:txBody>
            <a:bodyPr wrap="square">
              <a:spAutoFit/>
            </a:bodyPr>
            <a:lstStyle/>
            <a:p>
              <a:pPr>
                <a:lnSpc>
                  <a:spcPct val="150000"/>
                </a:lnSpc>
              </a:pPr>
              <a:r>
                <a:rPr lang="en-US" altLang="zh-CN" sz="1465" b="1" dirty="0">
                  <a:solidFill>
                    <a:schemeClr val="bg1"/>
                  </a:solidFill>
                  <a:latin typeface="微软雅黑" panose="020B0503020204020204" charset="-122"/>
                  <a:ea typeface="微软雅黑" panose="020B0503020204020204" charset="-122"/>
                </a:rPr>
                <a:t>A8</a:t>
              </a:r>
              <a:r>
                <a:rPr lang="zh-CN" altLang="en-US" sz="1465" b="1"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新的智能匹配在原本广泛匹配的基础上，纳入核心词的选项，广告主可以主动圈定核心词，让系统学习到关键词里广告主认为最核心的部分，借此促进关键词匹配到正确的流量。</a:t>
              </a:r>
              <a:endParaRPr lang="en-US" altLang="zh-CN" sz="1400" dirty="0">
                <a:solidFill>
                  <a:schemeClr val="bg1"/>
                </a:solidFill>
                <a:latin typeface="微软雅黑" panose="020B0503020204020204" charset="-122"/>
                <a:ea typeface="微软雅黑" panose="020B0503020204020204" charset="-122"/>
              </a:endParaRPr>
            </a:p>
            <a:p>
              <a:pPr>
                <a:lnSpc>
                  <a:spcPct val="150000"/>
                </a:lnSpc>
              </a:pPr>
              <a:r>
                <a:rPr lang="zh-CN" altLang="en-US" sz="1400" dirty="0">
                  <a:solidFill>
                    <a:schemeClr val="bg1"/>
                  </a:solidFill>
                  <a:latin typeface="微软雅黑" panose="020B0503020204020204" charset="-122"/>
                  <a:ea typeface="微软雅黑" panose="020B0503020204020204" charset="-122"/>
                </a:rPr>
                <a:t>同时新的智能匹配会挣脱词的束缚，当广告主在添加智能匹配的关键词时，更像是告知系统</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我在推广什么</a:t>
              </a:r>
              <a:r>
                <a:rPr lang="en-US" altLang="zh-CN" sz="1400" dirty="0">
                  <a:solidFill>
                    <a:schemeClr val="bg1"/>
                  </a:solidFill>
                  <a:latin typeface="微软雅黑" panose="020B0503020204020204" charset="-122"/>
                  <a:ea typeface="微软雅黑" panose="020B0503020204020204" charset="-122"/>
                </a:rPr>
                <a:t>】</a:t>
              </a:r>
              <a:r>
                <a:rPr lang="zh-CN" altLang="en-US" sz="1400" dirty="0">
                  <a:solidFill>
                    <a:schemeClr val="bg1"/>
                  </a:solidFill>
                  <a:latin typeface="微软雅黑" panose="020B0503020204020204" charset="-122"/>
                  <a:ea typeface="微软雅黑" panose="020B0503020204020204" charset="-122"/>
                </a:rPr>
                <a:t>，因此例如搜索词是问题，而关键词是解答的情形，很有可能出现。 例如：网民搜索“哪里定机票”，关键词“携程网”就有可能获得广告展示机会。</a:t>
              </a:r>
              <a:endParaRPr lang="zh-CN" altLang="en-US" sz="1465" dirty="0">
                <a:solidFill>
                  <a:schemeClr val="bg1"/>
                </a:solidFill>
                <a:latin typeface="苹方-简" panose="020B0400000000000000" pitchFamily="34" charset="-122"/>
                <a:ea typeface="苹方-简" panose="020B0400000000000000"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2"/>
          <p:cNvSpPr/>
          <p:nvPr/>
        </p:nvSpPr>
        <p:spPr>
          <a:xfrm rot="545623">
            <a:off x="3996229" y="1013481"/>
            <a:ext cx="4516813" cy="411351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14" name="等腰三角形 13"/>
          <p:cNvSpPr/>
          <p:nvPr/>
        </p:nvSpPr>
        <p:spPr>
          <a:xfrm rot="1291713">
            <a:off x="4130426" y="938293"/>
            <a:ext cx="4745283" cy="432158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20" name="矩形 19"/>
          <p:cNvSpPr/>
          <p:nvPr/>
        </p:nvSpPr>
        <p:spPr>
          <a:xfrm>
            <a:off x="4484661" y="2988428"/>
            <a:ext cx="3222677" cy="707886"/>
          </a:xfrm>
          <a:prstGeom prst="rect">
            <a:avLst/>
          </a:prstGeom>
        </p:spPr>
        <p:txBody>
          <a:bodyPr wrap="none">
            <a:spAutoFit/>
          </a:bodyPr>
          <a:lstStyle/>
          <a:p>
            <a:r>
              <a:rPr lang="en-US" altLang="zh-CN" sz="4000" b="1" dirty="0">
                <a:solidFill>
                  <a:schemeClr val="bg1"/>
                </a:solidFill>
                <a:cs typeface="+mn-ea"/>
                <a:sym typeface="+mn-lt"/>
              </a:rPr>
              <a:t>THANK</a:t>
            </a:r>
            <a:r>
              <a:rPr lang="zh-CN" altLang="en-US" sz="4000" b="1" dirty="0">
                <a:solidFill>
                  <a:schemeClr val="bg1"/>
                </a:solidFill>
                <a:cs typeface="+mn-ea"/>
                <a:sym typeface="+mn-lt"/>
              </a:rPr>
              <a:t> </a:t>
            </a:r>
            <a:r>
              <a:rPr lang="en-US" altLang="zh-CN" sz="4000" b="1" dirty="0">
                <a:solidFill>
                  <a:schemeClr val="bg1"/>
                </a:solidFill>
                <a:cs typeface="+mn-ea"/>
                <a:sym typeface="+mn-lt"/>
              </a:rPr>
              <a:t>YOU</a:t>
            </a:r>
            <a:endParaRPr lang="en-US" altLang="zh-CN" sz="4000" b="1" dirty="0">
              <a:solidFill>
                <a:schemeClr val="bg1"/>
              </a:solidFill>
              <a:cs typeface="+mn-ea"/>
              <a:sym typeface="+mn-lt"/>
            </a:endParaRPr>
          </a:p>
        </p:txBody>
      </p:sp>
      <p:sp>
        <p:nvSpPr>
          <p:cNvPr id="28" name="等腰三角形 27"/>
          <p:cNvSpPr/>
          <p:nvPr/>
        </p:nvSpPr>
        <p:spPr>
          <a:xfrm rot="1305024">
            <a:off x="-2425695" y="-2743939"/>
            <a:ext cx="4745283" cy="432158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29" name="等腰三角形 28"/>
          <p:cNvSpPr/>
          <p:nvPr/>
        </p:nvSpPr>
        <p:spPr>
          <a:xfrm rot="7706098">
            <a:off x="10297949" y="4697208"/>
            <a:ext cx="4745283" cy="432158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p:tgtEl>
                                          <p:spTgt spid="28"/>
                                        </p:tgtEl>
                                        <p:attrNameLst>
                                          <p:attrName>ppt_y</p:attrName>
                                        </p:attrNameLst>
                                      </p:cBhvr>
                                      <p:tavLst>
                                        <p:tav tm="0">
                                          <p:val>
                                            <p:strVal val="#ppt_y+#ppt_h*1.125000"/>
                                          </p:val>
                                        </p:tav>
                                        <p:tav tm="100000">
                                          <p:val>
                                            <p:strVal val="#ppt_y"/>
                                          </p:val>
                                        </p:tav>
                                      </p:tavLst>
                                    </p:anim>
                                    <p:animEffect transition="in" filter="wipe(up)">
                                      <p:cBhvr>
                                        <p:cTn id="8" dur="500"/>
                                        <p:tgtEl>
                                          <p:spTgt spid="28"/>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p:tgtEl>
                                          <p:spTgt spid="29"/>
                                        </p:tgtEl>
                                        <p:attrNameLst>
                                          <p:attrName>ppt_y</p:attrName>
                                        </p:attrNameLst>
                                      </p:cBhvr>
                                      <p:tavLst>
                                        <p:tav tm="0">
                                          <p:val>
                                            <p:strVal val="#ppt_y+#ppt_h*1.125000"/>
                                          </p:val>
                                        </p:tav>
                                        <p:tav tm="100000">
                                          <p:val>
                                            <p:strVal val="#ppt_y"/>
                                          </p:val>
                                        </p:tav>
                                      </p:tavLst>
                                    </p:anim>
                                    <p:animEffect transition="in" filter="wipe(up)">
                                      <p:cBhvr>
                                        <p:cTn id="12" dur="500"/>
                                        <p:tgtEl>
                                          <p:spTgt spid="29"/>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250"/>
                                        <p:tgtEl>
                                          <p:spTgt spid="13"/>
                                        </p:tgtEl>
                                        <p:attrNameLst>
                                          <p:attrName>ppt_x</p:attrName>
                                        </p:attrNameLst>
                                      </p:cBhvr>
                                      <p:tavLst>
                                        <p:tav tm="0">
                                          <p:val>
                                            <p:strVal val="#ppt_x-#ppt_w*1.125000"/>
                                          </p:val>
                                        </p:tav>
                                        <p:tav tm="100000">
                                          <p:val>
                                            <p:strVal val="#ppt_x"/>
                                          </p:val>
                                        </p:tav>
                                      </p:tavLst>
                                    </p:anim>
                                    <p:animEffect transition="in" filter="wipe(right)">
                                      <p:cBhvr>
                                        <p:cTn id="17" dur="250"/>
                                        <p:tgtEl>
                                          <p:spTgt spid="13"/>
                                        </p:tgtEl>
                                      </p:cBhvr>
                                    </p:animEffect>
                                  </p:childTnLst>
                                </p:cTn>
                              </p:par>
                            </p:childTnLst>
                          </p:cTn>
                        </p:par>
                        <p:par>
                          <p:cTn id="18" fill="hold">
                            <p:stCondLst>
                              <p:cond delay="1000"/>
                            </p:stCondLst>
                            <p:childTnLst>
                              <p:par>
                                <p:cTn id="19" presetID="1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250"/>
                                        <p:tgtEl>
                                          <p:spTgt spid="14"/>
                                        </p:tgtEl>
                                        <p:attrNameLst>
                                          <p:attrName>ppt_x</p:attrName>
                                        </p:attrNameLst>
                                      </p:cBhvr>
                                      <p:tavLst>
                                        <p:tav tm="0">
                                          <p:val>
                                            <p:strVal val="#ppt_x+#ppt_w*1.125000"/>
                                          </p:val>
                                        </p:tav>
                                        <p:tav tm="100000">
                                          <p:val>
                                            <p:strVal val="#ppt_x"/>
                                          </p:val>
                                        </p:tav>
                                      </p:tavLst>
                                    </p:anim>
                                    <p:animEffect transition="in" filter="wipe(left)">
                                      <p:cBhvr>
                                        <p:cTn id="22" dur="250"/>
                                        <p:tgtEl>
                                          <p:spTgt spid="14"/>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250"/>
                                        <p:tgtEl>
                                          <p:spTgt spid="20"/>
                                        </p:tgtEl>
                                        <p:attrNameLst>
                                          <p:attrName>ppt_y</p:attrName>
                                        </p:attrNameLst>
                                      </p:cBhvr>
                                      <p:tavLst>
                                        <p:tav tm="0">
                                          <p:val>
                                            <p:strVal val="#ppt_y+#ppt_h*1.125000"/>
                                          </p:val>
                                        </p:tav>
                                        <p:tav tm="100000">
                                          <p:val>
                                            <p:strVal val="#ppt_y"/>
                                          </p:val>
                                        </p:tav>
                                      </p:tavLst>
                                    </p:anim>
                                    <p:animEffect transition="in" filter="wipe(up)">
                                      <p:cBhvr>
                                        <p:cTn id="26"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0" grpId="0"/>
      <p:bldP spid="28" grpId="0" animBg="1"/>
      <p:bldP spid="2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10"/>
          <p:cNvSpPr txBox="1">
            <a:spLocks noChangeArrowheads="1"/>
          </p:cNvSpPr>
          <p:nvPr/>
        </p:nvSpPr>
        <p:spPr bwMode="auto">
          <a:xfrm>
            <a:off x="4847118" y="2687232"/>
            <a:ext cx="4655998" cy="615553"/>
          </a:xfrm>
          <a:prstGeom prst="rect">
            <a:avLst/>
          </a:prstGeom>
          <a:noFill/>
          <a:ln w="9525">
            <a:noFill/>
            <a:miter lim="800000"/>
          </a:ln>
        </p:spPr>
        <p:txBody>
          <a:bodyPr wrap="square" lIns="60960" tIns="30480" rIns="60960" bIns="3048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600" spc="300" dirty="0">
                <a:solidFill>
                  <a:schemeClr val="bg1"/>
                </a:solidFill>
                <a:latin typeface="微软雅黑" panose="020B0503020204020204" charset="-122"/>
                <a:ea typeface="微软雅黑" panose="020B0503020204020204" charset="-122"/>
                <a:cs typeface="+mn-ea"/>
                <a:sym typeface="+mn-lt"/>
              </a:rPr>
              <a:t>产品升级点及介绍</a:t>
            </a:r>
            <a:endParaRPr lang="zh-CN" altLang="en-US" sz="3600" spc="300" dirty="0">
              <a:solidFill>
                <a:schemeClr val="bg1"/>
              </a:solidFill>
              <a:latin typeface="微软雅黑" panose="020B0503020204020204" charset="-122"/>
              <a:ea typeface="微软雅黑" panose="020B0503020204020204" charset="-122"/>
              <a:cs typeface="+mn-ea"/>
              <a:sym typeface="+mn-lt"/>
            </a:endParaRPr>
          </a:p>
        </p:txBody>
      </p:sp>
      <p:cxnSp>
        <p:nvCxnSpPr>
          <p:cNvPr id="3" name="直接连接符 2"/>
          <p:cNvCxnSpPr/>
          <p:nvPr/>
        </p:nvCxnSpPr>
        <p:spPr>
          <a:xfrm>
            <a:off x="4991100" y="2687232"/>
            <a:ext cx="0" cy="61555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等腰三角形 4"/>
          <p:cNvSpPr/>
          <p:nvPr/>
        </p:nvSpPr>
        <p:spPr>
          <a:xfrm rot="5400000">
            <a:off x="4400856" y="2776168"/>
            <a:ext cx="454844" cy="437680"/>
          </a:xfrm>
          <a:prstGeom prst="triangle">
            <a:avLst/>
          </a:prstGeom>
          <a:solidFill>
            <a:srgbClr val="F9B3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2648472" y="3366712"/>
            <a:ext cx="5420832" cy="369332"/>
          </a:xfrm>
          <a:prstGeom prst="rect">
            <a:avLst/>
          </a:prstGeom>
        </p:spPr>
        <p:txBody>
          <a:bodyPr wrap="square">
            <a:spAutoFit/>
          </a:bodyPr>
          <a:lstStyle/>
          <a:p>
            <a:pPr algn="r"/>
            <a:r>
              <a:rPr kumimoji="1" lang="zh-CN" altLang="en-US" spc="110" dirty="0">
                <a:solidFill>
                  <a:schemeClr val="bg1">
                    <a:lumMod val="50000"/>
                  </a:schemeClr>
                </a:solidFill>
                <a:latin typeface="微软雅黑" panose="020B0503020204020204" charset="-122"/>
                <a:ea typeface="微软雅黑" panose="020B0503020204020204" charset="-122"/>
                <a:cs typeface="微软雅黑" panose="020B0503020204020204" charset="-122"/>
              </a:rPr>
              <a:t>新匹配概念介绍</a:t>
            </a:r>
            <a:endParaRPr kumimoji="1" lang="zh-CN" altLang="en-US" spc="110" dirty="0">
              <a:solidFill>
                <a:schemeClr val="bg1">
                  <a:lumMod val="50000"/>
                </a:schemeClr>
              </a:solidFill>
              <a:latin typeface="微软雅黑" panose="020B0503020204020204" charset="-122"/>
              <a:ea typeface="微软雅黑" panose="020B0503020204020204" charset="-122"/>
              <a:cs typeface="微软雅黑" panose="020B0503020204020204" charset="-122"/>
            </a:endParaRPr>
          </a:p>
        </p:txBody>
      </p:sp>
      <p:sp>
        <p:nvSpPr>
          <p:cNvPr id="19" name="等腰三角形 18"/>
          <p:cNvSpPr/>
          <p:nvPr/>
        </p:nvSpPr>
        <p:spPr>
          <a:xfrm rot="1305024">
            <a:off x="-2425695" y="-2743939"/>
            <a:ext cx="4745283" cy="432158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等腰三角形 19"/>
          <p:cNvSpPr/>
          <p:nvPr/>
        </p:nvSpPr>
        <p:spPr>
          <a:xfrm rot="7706098">
            <a:off x="10297949" y="4697208"/>
            <a:ext cx="4745283" cy="4321583"/>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spAutoFit/>
          </a:bodyPr>
          <a:lstStyle/>
          <a:p>
            <a:pPr marL="0" lvl="1">
              <a:lnSpc>
                <a:spcPct val="150000"/>
              </a:lnSpc>
            </a:pPr>
            <a:r>
              <a:rPr kumimoji="1" lang="zh-CN" altLang="en-US" sz="2400" b="1" spc="187" dirty="0">
                <a:solidFill>
                  <a:schemeClr val="bg1"/>
                </a:solidFill>
                <a:latin typeface="微软雅黑" panose="020B0503020204020204" charset="-122"/>
                <a:ea typeface="微软雅黑" panose="020B0503020204020204" charset="-122"/>
                <a:cs typeface="微软雅黑" panose="020B0503020204020204" charset="-122"/>
                <a:sym typeface="+mn-ea"/>
              </a:rPr>
              <a:t>匹配方式操作精简，策略升级</a:t>
            </a:r>
            <a:endParaRPr kumimoji="1" lang="zh-CN" altLang="en-US" sz="2400" b="1" spc="187"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6" name="矩形 65"/>
          <p:cNvSpPr/>
          <p:nvPr/>
        </p:nvSpPr>
        <p:spPr>
          <a:xfrm>
            <a:off x="9347193" y="3857619"/>
            <a:ext cx="2417659" cy="1527387"/>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zh-CN" altLang="en-US" sz="1600" b="1" dirty="0">
                <a:solidFill>
                  <a:schemeClr val="tx1">
                    <a:lumMod val="75000"/>
                  </a:schemeClr>
                </a:solidFill>
                <a:latin typeface="微软雅黑" panose="020B0503020204020204" charset="-122"/>
                <a:ea typeface="微软雅黑" panose="020B0503020204020204" charset="-122"/>
              </a:rPr>
              <a:t>理解操作成本低</a:t>
            </a:r>
            <a:endParaRPr lang="zh-CN" altLang="en-US" sz="1600" b="1" dirty="0">
              <a:solidFill>
                <a:schemeClr val="tx1">
                  <a:lumMod val="75000"/>
                </a:schemeClr>
              </a:solidFill>
              <a:latin typeface="微软雅黑" panose="020B0503020204020204" charset="-122"/>
              <a:ea typeface="微软雅黑" panose="020B0503020204020204" charset="-122"/>
            </a:endParaRPr>
          </a:p>
        </p:txBody>
      </p:sp>
      <p:sp>
        <p:nvSpPr>
          <p:cNvPr id="67" name="矩形 66"/>
          <p:cNvSpPr/>
          <p:nvPr/>
        </p:nvSpPr>
        <p:spPr>
          <a:xfrm>
            <a:off x="462702" y="3558127"/>
            <a:ext cx="2830832" cy="1590453"/>
          </a:xfrm>
          <a:prstGeom prst="rect">
            <a:avLst/>
          </a:prstGeom>
          <a:noFill/>
          <a:ln>
            <a:solidFill>
              <a:schemeClr val="tx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charset="-122"/>
              <a:ea typeface="微软雅黑" panose="020B0503020204020204" charset="-122"/>
            </a:endParaRPr>
          </a:p>
        </p:txBody>
      </p:sp>
      <p:sp>
        <p:nvSpPr>
          <p:cNvPr id="68" name="矩形 67"/>
          <p:cNvSpPr/>
          <p:nvPr/>
        </p:nvSpPr>
        <p:spPr>
          <a:xfrm>
            <a:off x="478367" y="5386204"/>
            <a:ext cx="2775818" cy="1124170"/>
          </a:xfrm>
          <a:prstGeom prst="rect">
            <a:avLst/>
          </a:prstGeom>
          <a:no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charset="-122"/>
                <a:ea typeface="微软雅黑" panose="020B0503020204020204" charset="-122"/>
                <a:sym typeface="+mn-ea"/>
              </a:rPr>
              <a:t>广泛匹配</a:t>
            </a:r>
            <a:endParaRPr lang="zh-CN" altLang="en-US" sz="1400" dirty="0">
              <a:solidFill>
                <a:schemeClr val="bg1"/>
              </a:solidFill>
              <a:latin typeface="微软雅黑" panose="020B0503020204020204" charset="-122"/>
              <a:ea typeface="微软雅黑" panose="020B0503020204020204" charset="-122"/>
              <a:sym typeface="+mn-ea"/>
            </a:endParaRPr>
          </a:p>
        </p:txBody>
      </p:sp>
      <p:sp>
        <p:nvSpPr>
          <p:cNvPr id="69" name="矩形 68"/>
          <p:cNvSpPr/>
          <p:nvPr/>
        </p:nvSpPr>
        <p:spPr>
          <a:xfrm>
            <a:off x="3531891" y="1709846"/>
            <a:ext cx="3020060" cy="16309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b="1" dirty="0">
                <a:solidFill>
                  <a:schemeClr val="accent1"/>
                </a:solidFill>
                <a:latin typeface="微软雅黑" panose="020B0503020204020204" charset="-122"/>
                <a:ea typeface="微软雅黑" panose="020B0503020204020204" charset="-122"/>
              </a:rPr>
              <a:t>精确匹配</a:t>
            </a:r>
            <a:endParaRPr lang="zh-CN" altLang="en-US" sz="1600" b="1" dirty="0">
              <a:solidFill>
                <a:schemeClr val="accent1"/>
              </a:solidFill>
              <a:latin typeface="微软雅黑" panose="020B0503020204020204" charset="-122"/>
              <a:ea typeface="微软雅黑" panose="020B0503020204020204" charset="-122"/>
            </a:endParaRPr>
          </a:p>
          <a:p>
            <a:pPr algn="ctr">
              <a:lnSpc>
                <a:spcPct val="150000"/>
              </a:lnSpc>
            </a:pPr>
            <a:r>
              <a:rPr lang="zh-CN" altLang="en-US" sz="1400" dirty="0">
                <a:solidFill>
                  <a:schemeClr val="accent1"/>
                </a:solidFill>
                <a:latin typeface="微软雅黑" panose="020B0503020204020204" charset="-122"/>
                <a:ea typeface="微软雅黑" panose="020B0503020204020204" charset="-122"/>
              </a:rPr>
              <a:t>（字面精确</a:t>
            </a:r>
            <a:r>
              <a:rPr lang="en-US" altLang="zh-CN" sz="1400" dirty="0">
                <a:solidFill>
                  <a:schemeClr val="accent1"/>
                </a:solidFill>
                <a:latin typeface="微软雅黑" panose="020B0503020204020204" charset="-122"/>
                <a:ea typeface="微软雅黑" panose="020B0503020204020204" charset="-122"/>
              </a:rPr>
              <a:t>+</a:t>
            </a:r>
            <a:r>
              <a:rPr lang="zh-CN" altLang="en-US" sz="1400" dirty="0">
                <a:solidFill>
                  <a:schemeClr val="accent1"/>
                </a:solidFill>
                <a:latin typeface="微软雅黑" panose="020B0503020204020204" charset="-122"/>
                <a:ea typeface="微软雅黑" panose="020B0503020204020204" charset="-122"/>
              </a:rPr>
              <a:t>精确同义变体）</a:t>
            </a:r>
            <a:endParaRPr lang="zh-CN" altLang="en-US" sz="1400" dirty="0">
              <a:solidFill>
                <a:schemeClr val="accent1"/>
              </a:solidFill>
              <a:latin typeface="微软雅黑" panose="020B0503020204020204" charset="-122"/>
              <a:ea typeface="微软雅黑" panose="020B0503020204020204" charset="-122"/>
            </a:endParaRPr>
          </a:p>
        </p:txBody>
      </p:sp>
      <p:sp>
        <p:nvSpPr>
          <p:cNvPr id="70" name="矩形 69"/>
          <p:cNvSpPr/>
          <p:nvPr/>
        </p:nvSpPr>
        <p:spPr>
          <a:xfrm>
            <a:off x="3531891" y="3558127"/>
            <a:ext cx="3020060" cy="13897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b="1" dirty="0">
                <a:solidFill>
                  <a:schemeClr val="tx1">
                    <a:lumMod val="75000"/>
                  </a:schemeClr>
                </a:solidFill>
                <a:latin typeface="微软雅黑" panose="020B0503020204020204" charset="-122"/>
                <a:ea typeface="微软雅黑" panose="020B0503020204020204" charset="-122"/>
              </a:rPr>
              <a:t>短语匹配</a:t>
            </a:r>
            <a:endParaRPr lang="zh-CN" altLang="en-US" sz="1600" b="1" dirty="0">
              <a:solidFill>
                <a:schemeClr val="tx1">
                  <a:lumMod val="75000"/>
                </a:schemeClr>
              </a:solidFill>
              <a:latin typeface="微软雅黑" panose="020B0503020204020204" charset="-122"/>
              <a:ea typeface="微软雅黑" panose="020B0503020204020204" charset="-122"/>
            </a:endParaRPr>
          </a:p>
          <a:p>
            <a:pPr algn="ctr">
              <a:lnSpc>
                <a:spcPct val="150000"/>
              </a:lnSpc>
            </a:pPr>
            <a:r>
              <a:rPr lang="zh-CN" altLang="en-US" sz="1400" dirty="0">
                <a:solidFill>
                  <a:schemeClr val="tx1">
                    <a:lumMod val="75000"/>
                  </a:schemeClr>
                </a:solidFill>
                <a:latin typeface="微软雅黑" panose="020B0503020204020204" charset="-122"/>
                <a:ea typeface="微软雅黑" panose="020B0503020204020204" charset="-122"/>
              </a:rPr>
              <a:t>（精确包含</a:t>
            </a:r>
            <a:r>
              <a:rPr lang="en-US" altLang="zh-CN" sz="1400" dirty="0">
                <a:solidFill>
                  <a:schemeClr val="tx1">
                    <a:lumMod val="75000"/>
                  </a:schemeClr>
                </a:solidFill>
                <a:latin typeface="微软雅黑" panose="020B0503020204020204" charset="-122"/>
                <a:ea typeface="微软雅黑" panose="020B0503020204020204" charset="-122"/>
              </a:rPr>
              <a:t>+</a:t>
            </a:r>
            <a:r>
              <a:rPr lang="zh-CN" altLang="en-US" sz="1400" dirty="0">
                <a:solidFill>
                  <a:schemeClr val="tx1">
                    <a:lumMod val="75000"/>
                  </a:schemeClr>
                </a:solidFill>
                <a:latin typeface="微软雅黑" panose="020B0503020204020204" charset="-122"/>
                <a:ea typeface="微软雅黑" panose="020B0503020204020204" charset="-122"/>
              </a:rPr>
              <a:t>同义包含）</a:t>
            </a:r>
            <a:endParaRPr lang="zh-CN" altLang="en-US" sz="1400" dirty="0">
              <a:solidFill>
                <a:schemeClr val="tx1">
                  <a:lumMod val="75000"/>
                </a:schemeClr>
              </a:solidFill>
              <a:latin typeface="微软雅黑" panose="020B0503020204020204" charset="-122"/>
              <a:ea typeface="微软雅黑" panose="020B0503020204020204" charset="-122"/>
            </a:endParaRPr>
          </a:p>
        </p:txBody>
      </p:sp>
      <p:sp>
        <p:nvSpPr>
          <p:cNvPr id="71" name="文本框 70"/>
          <p:cNvSpPr txBox="1"/>
          <p:nvPr/>
        </p:nvSpPr>
        <p:spPr>
          <a:xfrm>
            <a:off x="823215" y="3599071"/>
            <a:ext cx="2040467" cy="523220"/>
          </a:xfrm>
          <a:prstGeom prst="rect">
            <a:avLst/>
          </a:prstGeom>
          <a:noFill/>
        </p:spPr>
        <p:txBody>
          <a:bodyPr wrap="square" rtlCol="0">
            <a:spAutoFit/>
          </a:bodyPr>
          <a:lstStyle/>
          <a:p>
            <a:pPr algn="ctr"/>
            <a:r>
              <a:rPr lang="zh-CN" altLang="en-US" sz="1465" dirty="0">
                <a:solidFill>
                  <a:schemeClr val="bg1"/>
                </a:solidFill>
                <a:latin typeface="微软雅黑" panose="020B0503020204020204" charset="-122"/>
                <a:ea typeface="微软雅黑" panose="020B0503020204020204" charset="-122"/>
              </a:rPr>
              <a:t>短语匹配 </a:t>
            </a:r>
            <a:endParaRPr lang="en-US" altLang="zh-CN" sz="1465" dirty="0">
              <a:solidFill>
                <a:schemeClr val="bg1"/>
              </a:solidFill>
              <a:latin typeface="微软雅黑" panose="020B0503020204020204" charset="-122"/>
              <a:ea typeface="微软雅黑" panose="020B0503020204020204" charset="-122"/>
            </a:endParaRPr>
          </a:p>
          <a:p>
            <a:pPr algn="ctr"/>
            <a:r>
              <a:rPr lang="en-US" altLang="zh-CN" sz="1335" dirty="0">
                <a:solidFill>
                  <a:schemeClr val="bg1"/>
                </a:solidFill>
                <a:latin typeface="微软雅黑" panose="020B0503020204020204" charset="-122"/>
                <a:ea typeface="微软雅黑" panose="020B0503020204020204" charset="-122"/>
              </a:rPr>
              <a:t>3</a:t>
            </a:r>
            <a:r>
              <a:rPr lang="zh-CN" altLang="en-US" sz="1335" dirty="0">
                <a:solidFill>
                  <a:schemeClr val="bg1"/>
                </a:solidFill>
                <a:latin typeface="微软雅黑" panose="020B0503020204020204" charset="-122"/>
                <a:ea typeface="微软雅黑" panose="020B0503020204020204" charset="-122"/>
              </a:rPr>
              <a:t>种类型</a:t>
            </a:r>
            <a:endParaRPr lang="zh-CN" altLang="en-US" sz="1335" dirty="0">
              <a:solidFill>
                <a:schemeClr val="bg1"/>
              </a:solidFill>
              <a:latin typeface="微软雅黑" panose="020B0503020204020204" charset="-122"/>
              <a:ea typeface="微软雅黑" panose="020B0503020204020204" charset="-122"/>
            </a:endParaRPr>
          </a:p>
        </p:txBody>
      </p:sp>
      <p:sp>
        <p:nvSpPr>
          <p:cNvPr id="72" name="矩形 71"/>
          <p:cNvSpPr/>
          <p:nvPr/>
        </p:nvSpPr>
        <p:spPr>
          <a:xfrm>
            <a:off x="467783" y="1217342"/>
            <a:ext cx="6085015" cy="378000"/>
          </a:xfrm>
          <a:prstGeom prst="rect">
            <a:avLst/>
          </a:prstGeom>
          <a:solidFill>
            <a:srgbClr val="F9B3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a:solidFill>
                  <a:schemeClr val="bg1"/>
                </a:solidFill>
                <a:latin typeface="微软雅黑" panose="020B0503020204020204" charset="-122"/>
                <a:ea typeface="微软雅黑" panose="020B0503020204020204" charset="-122"/>
              </a:rPr>
              <a:t>匹配迭代升级点</a:t>
            </a:r>
            <a:endParaRPr lang="zh-CN" altLang="en-US" sz="1865" b="1" dirty="0">
              <a:solidFill>
                <a:schemeClr val="bg1"/>
              </a:solidFill>
              <a:latin typeface="微软雅黑" panose="020B0503020204020204" charset="-122"/>
              <a:ea typeface="微软雅黑" panose="020B0503020204020204" charset="-122"/>
            </a:endParaRPr>
          </a:p>
        </p:txBody>
      </p:sp>
      <p:sp>
        <p:nvSpPr>
          <p:cNvPr id="73" name="矩形 72"/>
          <p:cNvSpPr/>
          <p:nvPr/>
        </p:nvSpPr>
        <p:spPr>
          <a:xfrm>
            <a:off x="9648039" y="1217342"/>
            <a:ext cx="2076177" cy="378000"/>
          </a:xfrm>
          <a:prstGeom prst="rect">
            <a:avLst/>
          </a:prstGeom>
          <a:solidFill>
            <a:srgbClr val="F9B3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a:solidFill>
                  <a:schemeClr val="bg1"/>
                </a:solidFill>
                <a:latin typeface="微软雅黑" panose="020B0503020204020204" charset="-122"/>
                <a:ea typeface="微软雅黑" panose="020B0503020204020204" charset="-122"/>
              </a:rPr>
              <a:t>产品迭代价值</a:t>
            </a:r>
            <a:endParaRPr lang="zh-CN" altLang="en-US" sz="1865" b="1" dirty="0">
              <a:solidFill>
                <a:schemeClr val="bg1"/>
              </a:solidFill>
              <a:latin typeface="微软雅黑" panose="020B0503020204020204" charset="-122"/>
              <a:ea typeface="微软雅黑" panose="020B0503020204020204" charset="-122"/>
            </a:endParaRPr>
          </a:p>
        </p:txBody>
      </p:sp>
      <p:sp>
        <p:nvSpPr>
          <p:cNvPr id="74" name="矩形 73"/>
          <p:cNvSpPr/>
          <p:nvPr/>
        </p:nvSpPr>
        <p:spPr>
          <a:xfrm>
            <a:off x="9321942" y="2147153"/>
            <a:ext cx="2417657" cy="1527387"/>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zh-CN" altLang="en-US" sz="1600" b="1" dirty="0">
                <a:solidFill>
                  <a:srgbClr val="F9B359"/>
                </a:solidFill>
                <a:latin typeface="微软雅黑" panose="020B0503020204020204" charset="-122"/>
                <a:ea typeface="微软雅黑" panose="020B0503020204020204" charset="-122"/>
              </a:rPr>
              <a:t>拓展精准流量</a:t>
            </a:r>
            <a:endParaRPr lang="zh-CN" altLang="en-US" sz="1600" b="1" dirty="0">
              <a:solidFill>
                <a:srgbClr val="F9B359"/>
              </a:solidFill>
              <a:latin typeface="微软雅黑" panose="020B0503020204020204" charset="-122"/>
              <a:ea typeface="微软雅黑" panose="020B0503020204020204" charset="-122"/>
            </a:endParaRPr>
          </a:p>
        </p:txBody>
      </p:sp>
      <p:sp>
        <p:nvSpPr>
          <p:cNvPr id="75" name="矩形 74"/>
          <p:cNvSpPr/>
          <p:nvPr/>
        </p:nvSpPr>
        <p:spPr>
          <a:xfrm>
            <a:off x="9341297" y="5472848"/>
            <a:ext cx="2417657" cy="1527387"/>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zh-CN" altLang="en-US" sz="1600" b="1" dirty="0">
                <a:solidFill>
                  <a:schemeClr val="tx2">
                    <a:lumMod val="60000"/>
                    <a:lumOff val="40000"/>
                  </a:schemeClr>
                </a:solidFill>
                <a:latin typeface="微软雅黑" panose="020B0503020204020204" charset="-122"/>
                <a:ea typeface="微软雅黑" panose="020B0503020204020204" charset="-122"/>
              </a:rPr>
              <a:t>均衡效果与流量</a:t>
            </a:r>
            <a:endParaRPr lang="zh-CN" altLang="en-US" sz="1600" b="1" dirty="0">
              <a:solidFill>
                <a:schemeClr val="tx2">
                  <a:lumMod val="60000"/>
                  <a:lumOff val="40000"/>
                </a:schemeClr>
              </a:solidFill>
              <a:latin typeface="微软雅黑" panose="020B0503020204020204" charset="-122"/>
              <a:ea typeface="微软雅黑" panose="020B0503020204020204" charset="-122"/>
            </a:endParaRPr>
          </a:p>
        </p:txBody>
      </p:sp>
      <p:sp>
        <p:nvSpPr>
          <p:cNvPr id="76" name="矩形 75"/>
          <p:cNvSpPr/>
          <p:nvPr/>
        </p:nvSpPr>
        <p:spPr>
          <a:xfrm>
            <a:off x="478367" y="1709420"/>
            <a:ext cx="2815167" cy="1630521"/>
          </a:xfrm>
          <a:prstGeom prst="rect">
            <a:avLst/>
          </a:prstGeom>
          <a:noFill/>
          <a:ln>
            <a:solidFill>
              <a:srgbClr val="F9B3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solidFill>
              <a:latin typeface="微软雅黑" panose="020B0503020204020204" charset="-122"/>
              <a:ea typeface="微软雅黑" panose="020B0503020204020204" charset="-122"/>
            </a:endParaRPr>
          </a:p>
        </p:txBody>
      </p:sp>
      <p:sp>
        <p:nvSpPr>
          <p:cNvPr id="77" name="文本框 76"/>
          <p:cNvSpPr txBox="1"/>
          <p:nvPr/>
        </p:nvSpPr>
        <p:spPr>
          <a:xfrm>
            <a:off x="880533" y="1815105"/>
            <a:ext cx="2040467" cy="523220"/>
          </a:xfrm>
          <a:prstGeom prst="rect">
            <a:avLst/>
          </a:prstGeom>
          <a:noFill/>
        </p:spPr>
        <p:txBody>
          <a:bodyPr wrap="square" rtlCol="0">
            <a:spAutoFit/>
          </a:bodyPr>
          <a:lstStyle/>
          <a:p>
            <a:pPr algn="ctr"/>
            <a:r>
              <a:rPr lang="zh-CN" altLang="en-US" sz="1465" dirty="0">
                <a:solidFill>
                  <a:schemeClr val="bg1"/>
                </a:solidFill>
                <a:latin typeface="微软雅黑" panose="020B0503020204020204" charset="-122"/>
                <a:ea typeface="微软雅黑" panose="020B0503020204020204" charset="-122"/>
              </a:rPr>
              <a:t>精确匹配  </a:t>
            </a:r>
            <a:endParaRPr lang="en-US" altLang="zh-CN" sz="1465" dirty="0">
              <a:solidFill>
                <a:schemeClr val="bg1"/>
              </a:solidFill>
              <a:latin typeface="微软雅黑" panose="020B0503020204020204" charset="-122"/>
              <a:ea typeface="微软雅黑" panose="020B0503020204020204" charset="-122"/>
            </a:endParaRPr>
          </a:p>
          <a:p>
            <a:pPr algn="ctr"/>
            <a:r>
              <a:rPr lang="en-US" altLang="zh-CN" sz="1335" dirty="0">
                <a:solidFill>
                  <a:schemeClr val="bg1"/>
                </a:solidFill>
                <a:latin typeface="微软雅黑" panose="020B0503020204020204" charset="-122"/>
                <a:ea typeface="微软雅黑" panose="020B0503020204020204" charset="-122"/>
              </a:rPr>
              <a:t>3</a:t>
            </a:r>
            <a:r>
              <a:rPr lang="zh-CN" altLang="en-US" sz="1335" dirty="0">
                <a:solidFill>
                  <a:schemeClr val="bg1"/>
                </a:solidFill>
                <a:latin typeface="微软雅黑" panose="020B0503020204020204" charset="-122"/>
                <a:ea typeface="微软雅黑" panose="020B0503020204020204" charset="-122"/>
              </a:rPr>
              <a:t>种表达选项</a:t>
            </a:r>
            <a:endParaRPr lang="zh-CN" altLang="en-US" sz="1335" dirty="0">
              <a:solidFill>
                <a:schemeClr val="bg1"/>
              </a:solidFill>
              <a:latin typeface="微软雅黑" panose="020B0503020204020204" charset="-122"/>
              <a:ea typeface="微软雅黑" panose="020B0503020204020204" charset="-122"/>
            </a:endParaRPr>
          </a:p>
        </p:txBody>
      </p:sp>
      <p:sp>
        <p:nvSpPr>
          <p:cNvPr id="78" name="文本框 77"/>
          <p:cNvSpPr txBox="1"/>
          <p:nvPr/>
        </p:nvSpPr>
        <p:spPr>
          <a:xfrm>
            <a:off x="2238574" y="3084844"/>
            <a:ext cx="1236980" cy="235898"/>
          </a:xfrm>
          <a:prstGeom prst="rect">
            <a:avLst/>
          </a:prstGeom>
          <a:noFill/>
        </p:spPr>
        <p:txBody>
          <a:bodyPr wrap="square" rtlCol="0">
            <a:spAutoFit/>
          </a:bodyPr>
          <a:lstStyle/>
          <a:p>
            <a:r>
              <a:rPr lang="zh-CN" altLang="en-US" sz="935" dirty="0">
                <a:solidFill>
                  <a:schemeClr val="bg1"/>
                </a:solidFill>
                <a:latin typeface="微软雅黑" panose="020B0503020204020204" charset="-122"/>
                <a:ea typeface="微软雅黑" panose="020B0503020204020204" charset="-122"/>
              </a:rPr>
              <a:t>（使用率</a:t>
            </a:r>
            <a:r>
              <a:rPr lang="en-US" altLang="zh-CN" sz="935" dirty="0">
                <a:solidFill>
                  <a:schemeClr val="bg1"/>
                </a:solidFill>
                <a:latin typeface="微软雅黑" panose="020B0503020204020204" charset="-122"/>
                <a:ea typeface="微软雅黑" panose="020B0503020204020204" charset="-122"/>
              </a:rPr>
              <a:t>72%</a:t>
            </a:r>
            <a:r>
              <a:rPr lang="zh-CN" altLang="en-US" sz="935" dirty="0">
                <a:solidFill>
                  <a:schemeClr val="bg1"/>
                </a:solidFill>
                <a:latin typeface="微软雅黑" panose="020B0503020204020204" charset="-122"/>
                <a:ea typeface="微软雅黑" panose="020B0503020204020204" charset="-122"/>
              </a:rPr>
              <a:t>）</a:t>
            </a:r>
            <a:endParaRPr lang="zh-CN" altLang="en-US" sz="935" dirty="0">
              <a:solidFill>
                <a:schemeClr val="bg1"/>
              </a:solidFill>
              <a:latin typeface="微软雅黑" panose="020B0503020204020204" charset="-122"/>
              <a:ea typeface="微软雅黑" panose="020B0503020204020204" charset="-122"/>
            </a:endParaRPr>
          </a:p>
        </p:txBody>
      </p:sp>
      <p:sp>
        <p:nvSpPr>
          <p:cNvPr id="79" name="文本框 78"/>
          <p:cNvSpPr txBox="1"/>
          <p:nvPr/>
        </p:nvSpPr>
        <p:spPr>
          <a:xfrm>
            <a:off x="1355667" y="3084844"/>
            <a:ext cx="1236980" cy="235898"/>
          </a:xfrm>
          <a:prstGeom prst="rect">
            <a:avLst/>
          </a:prstGeom>
          <a:noFill/>
        </p:spPr>
        <p:txBody>
          <a:bodyPr wrap="square" rtlCol="0">
            <a:spAutoFit/>
          </a:bodyPr>
          <a:lstStyle/>
          <a:p>
            <a:r>
              <a:rPr lang="zh-CN" altLang="en-US" sz="935" dirty="0">
                <a:solidFill>
                  <a:schemeClr val="bg1"/>
                </a:solidFill>
                <a:latin typeface="微软雅黑" panose="020B0503020204020204" charset="-122"/>
                <a:ea typeface="微软雅黑" panose="020B0503020204020204" charset="-122"/>
              </a:rPr>
              <a:t>（使用率</a:t>
            </a:r>
            <a:r>
              <a:rPr lang="en-US" altLang="zh-CN" sz="935" dirty="0">
                <a:solidFill>
                  <a:schemeClr val="bg1"/>
                </a:solidFill>
                <a:latin typeface="微软雅黑" panose="020B0503020204020204" charset="-122"/>
                <a:ea typeface="微软雅黑" panose="020B0503020204020204" charset="-122"/>
              </a:rPr>
              <a:t>70%</a:t>
            </a:r>
            <a:r>
              <a:rPr lang="zh-CN" altLang="en-US" sz="935" dirty="0">
                <a:solidFill>
                  <a:schemeClr val="bg1"/>
                </a:solidFill>
                <a:latin typeface="微软雅黑" panose="020B0503020204020204" charset="-122"/>
                <a:ea typeface="微软雅黑" panose="020B0503020204020204" charset="-122"/>
              </a:rPr>
              <a:t>）</a:t>
            </a:r>
            <a:endParaRPr lang="zh-CN" altLang="en-US" sz="935" dirty="0">
              <a:solidFill>
                <a:schemeClr val="bg1"/>
              </a:solidFill>
              <a:latin typeface="微软雅黑" panose="020B0503020204020204" charset="-122"/>
              <a:ea typeface="微软雅黑" panose="020B0503020204020204" charset="-122"/>
            </a:endParaRPr>
          </a:p>
        </p:txBody>
      </p:sp>
      <p:sp>
        <p:nvSpPr>
          <p:cNvPr id="80" name="矩形 79"/>
          <p:cNvSpPr/>
          <p:nvPr/>
        </p:nvSpPr>
        <p:spPr>
          <a:xfrm>
            <a:off x="6714699" y="1217342"/>
            <a:ext cx="2743135" cy="378000"/>
          </a:xfrm>
          <a:prstGeom prst="rect">
            <a:avLst/>
          </a:prstGeom>
          <a:solidFill>
            <a:srgbClr val="F9B3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5" b="1" dirty="0">
                <a:solidFill>
                  <a:schemeClr val="bg1"/>
                </a:solidFill>
                <a:latin typeface="微软雅黑" panose="020B0503020204020204" charset="-122"/>
                <a:ea typeface="微软雅黑" panose="020B0503020204020204" charset="-122"/>
              </a:rPr>
              <a:t>升级前后变化</a:t>
            </a:r>
            <a:endParaRPr lang="zh-CN" altLang="en-US" sz="1865" b="1" dirty="0">
              <a:solidFill>
                <a:schemeClr val="bg1"/>
              </a:solidFill>
              <a:latin typeface="微软雅黑" panose="020B0503020204020204" charset="-122"/>
              <a:ea typeface="微软雅黑" panose="020B0503020204020204" charset="-122"/>
            </a:endParaRPr>
          </a:p>
        </p:txBody>
      </p:sp>
      <p:graphicFrame>
        <p:nvGraphicFramePr>
          <p:cNvPr id="81" name="表格 80"/>
          <p:cNvGraphicFramePr/>
          <p:nvPr/>
        </p:nvGraphicFramePr>
        <p:xfrm>
          <a:off x="6844076" y="1710267"/>
          <a:ext cx="2560859" cy="1525693"/>
        </p:xfrm>
        <a:graphic>
          <a:graphicData uri="http://schemas.openxmlformats.org/drawingml/2006/table">
            <a:tbl>
              <a:tblPr firstRow="1" bandRow="1">
                <a:tableStyleId>{5C22544A-7EE6-4342-B048-85BDC9FD1C3A}</a:tableStyleId>
              </a:tblPr>
              <a:tblGrid>
                <a:gridCol w="1059224"/>
                <a:gridCol w="1501635"/>
              </a:tblGrid>
              <a:tr h="375920">
                <a:tc>
                  <a:txBody>
                    <a:bodyPr/>
                    <a:lstStyle/>
                    <a:p>
                      <a:pPr algn="ctr">
                        <a:buNone/>
                      </a:pPr>
                      <a:r>
                        <a:rPr lang="zh-CN" altLang="en-US" sz="1200">
                          <a:solidFill>
                            <a:schemeClr val="bg1"/>
                          </a:solidFill>
                          <a:latin typeface="微软雅黑" panose="020B0503020204020204" charset="-122"/>
                          <a:ea typeface="微软雅黑" panose="020B0503020204020204" charset="-122"/>
                        </a:rPr>
                        <a:t>升级前</a:t>
                      </a:r>
                      <a:endParaRPr lang="zh-CN" altLang="en-US" sz="1200">
                        <a:solidFill>
                          <a:schemeClr val="bg1"/>
                        </a:solidFill>
                        <a:latin typeface="微软雅黑" panose="020B0503020204020204" charset="-122"/>
                        <a:ea typeface="微软雅黑" panose="020B0503020204020204" charset="-122"/>
                      </a:endParaRPr>
                    </a:p>
                  </a:txBody>
                  <a:tcPr marL="121920" marR="121920" marT="60960" marB="60960" anchor="ctr">
                    <a:noFill/>
                  </a:tcPr>
                </a:tc>
                <a:tc>
                  <a:txBody>
                    <a:bodyPr/>
                    <a:lstStyle/>
                    <a:p>
                      <a:pPr algn="ctr">
                        <a:buNone/>
                      </a:pPr>
                      <a:r>
                        <a:rPr lang="zh-CN" altLang="en-US" sz="1200" dirty="0">
                          <a:solidFill>
                            <a:schemeClr val="bg1"/>
                          </a:solidFill>
                          <a:latin typeface="微软雅黑" panose="020B0503020204020204" charset="-122"/>
                          <a:ea typeface="微软雅黑" panose="020B0503020204020204" charset="-122"/>
                        </a:rPr>
                        <a:t>升级后</a:t>
                      </a:r>
                      <a:endParaRPr lang="zh-CN" altLang="en-US" sz="1200" dirty="0">
                        <a:solidFill>
                          <a:schemeClr val="bg1"/>
                        </a:solidFill>
                        <a:latin typeface="微软雅黑" panose="020B0503020204020204" charset="-122"/>
                        <a:ea typeface="微软雅黑" panose="020B0503020204020204" charset="-122"/>
                      </a:endParaRPr>
                    </a:p>
                  </a:txBody>
                  <a:tcPr marL="121920" marR="121920" marT="60960" marB="60960" anchor="ctr">
                    <a:noFill/>
                  </a:tcPr>
                </a:tc>
              </a:tr>
              <a:tr h="397933">
                <a:tc>
                  <a:txBody>
                    <a:bodyPr/>
                    <a:lstStyle/>
                    <a:p>
                      <a:pPr algn="ctr">
                        <a:buNone/>
                      </a:pPr>
                      <a:r>
                        <a:rPr lang="zh-CN" altLang="en-US" sz="1200" dirty="0">
                          <a:solidFill>
                            <a:schemeClr val="bg1"/>
                          </a:solidFill>
                          <a:latin typeface="微软雅黑" panose="020B0503020204020204" charset="-122"/>
                          <a:ea typeface="微软雅黑" panose="020B0503020204020204" charset="-122"/>
                          <a:sym typeface="+mn-ea"/>
                        </a:rPr>
                        <a:t>精确匹配</a:t>
                      </a:r>
                      <a:endParaRPr lang="zh-CN" altLang="en-US" sz="1200" dirty="0">
                        <a:solidFill>
                          <a:schemeClr val="bg1"/>
                        </a:solidFill>
                        <a:latin typeface="微软雅黑" panose="020B0503020204020204" charset="-122"/>
                        <a:ea typeface="微软雅黑" panose="020B0503020204020204" charset="-122"/>
                        <a:sym typeface="+mn-ea"/>
                      </a:endParaRPr>
                    </a:p>
                  </a:txBody>
                  <a:tcPr marL="121920" marR="121920" marT="60960" marB="60960" anchor="ctr">
                    <a:noFill/>
                  </a:tcPr>
                </a:tc>
                <a:tc>
                  <a:txBody>
                    <a:bodyPr/>
                    <a:lstStyle/>
                    <a:p>
                      <a:pPr algn="ctr">
                        <a:buNone/>
                      </a:pPr>
                      <a:r>
                        <a:rPr lang="zh-CN" altLang="en-US" sz="1200">
                          <a:solidFill>
                            <a:schemeClr val="bg1"/>
                          </a:solidFill>
                          <a:latin typeface="微软雅黑" panose="020B0503020204020204" charset="-122"/>
                          <a:ea typeface="微软雅黑" panose="020B0503020204020204" charset="-122"/>
                          <a:sym typeface="+mn-ea"/>
                        </a:rPr>
                        <a:t>精确匹配</a:t>
                      </a:r>
                      <a:endParaRPr lang="zh-CN" altLang="en-US" sz="1200">
                        <a:solidFill>
                          <a:schemeClr val="bg1"/>
                        </a:solidFill>
                        <a:latin typeface="微软雅黑" panose="020B0503020204020204" charset="-122"/>
                        <a:ea typeface="微软雅黑" panose="020B0503020204020204" charset="-122"/>
                        <a:sym typeface="+mn-ea"/>
                      </a:endParaRPr>
                    </a:p>
                  </a:txBody>
                  <a:tcPr marL="121920" marR="121920" marT="60960" marB="60960" anchor="ctr">
                    <a:noFill/>
                  </a:tcPr>
                </a:tc>
              </a:tr>
              <a:tr h="375920">
                <a:tc>
                  <a:txBody>
                    <a:bodyPr/>
                    <a:lstStyle/>
                    <a:p>
                      <a:pPr algn="ctr">
                        <a:buNone/>
                      </a:pPr>
                      <a:r>
                        <a:rPr lang="zh-CN" altLang="en-US" sz="1200">
                          <a:solidFill>
                            <a:schemeClr val="bg1"/>
                          </a:solidFill>
                          <a:latin typeface="微软雅黑" panose="020B0503020204020204" charset="-122"/>
                          <a:ea typeface="微软雅黑" panose="020B0503020204020204" charset="-122"/>
                          <a:sym typeface="+mn-ea"/>
                        </a:rPr>
                        <a:t>地域精确</a:t>
                      </a:r>
                      <a:endParaRPr lang="zh-CN" altLang="en-US" sz="1200">
                        <a:solidFill>
                          <a:schemeClr val="bg1"/>
                        </a:solidFill>
                        <a:latin typeface="微软雅黑" panose="020B0503020204020204" charset="-122"/>
                        <a:ea typeface="微软雅黑" panose="020B0503020204020204" charset="-122"/>
                        <a:sym typeface="+mn-ea"/>
                      </a:endParaRPr>
                    </a:p>
                  </a:txBody>
                  <a:tcPr marL="121920" marR="121920" marT="60960" marB="60960" anchor="ctr">
                    <a:noFill/>
                  </a:tcPr>
                </a:tc>
                <a:tc>
                  <a:txBody>
                    <a:bodyPr/>
                    <a:lstStyle/>
                    <a:p>
                      <a:pPr algn="ctr">
                        <a:buNone/>
                      </a:pPr>
                      <a:r>
                        <a:rPr lang="zh-CN" altLang="en-US" sz="1200" dirty="0">
                          <a:solidFill>
                            <a:schemeClr val="bg1"/>
                          </a:solidFill>
                          <a:latin typeface="微软雅黑" panose="020B0503020204020204" charset="-122"/>
                          <a:ea typeface="微软雅黑" panose="020B0503020204020204" charset="-122"/>
                          <a:sym typeface="+mn-ea"/>
                        </a:rPr>
                        <a:t>精确匹配</a:t>
                      </a:r>
                      <a:endParaRPr lang="zh-CN" altLang="en-US" sz="1200" dirty="0">
                        <a:solidFill>
                          <a:schemeClr val="bg1"/>
                        </a:solidFill>
                        <a:latin typeface="微软雅黑" panose="020B0503020204020204" charset="-122"/>
                        <a:ea typeface="微软雅黑" panose="020B0503020204020204" charset="-122"/>
                        <a:sym typeface="+mn-ea"/>
                      </a:endParaRPr>
                    </a:p>
                  </a:txBody>
                  <a:tcPr marL="121920" marR="121920" marT="60960" marB="60960" anchor="ctr">
                    <a:noFill/>
                  </a:tcPr>
                </a:tc>
              </a:tr>
              <a:tr h="375920">
                <a:tc>
                  <a:txBody>
                    <a:bodyPr/>
                    <a:lstStyle/>
                    <a:p>
                      <a:pPr algn="ctr">
                        <a:buNone/>
                      </a:pPr>
                      <a:r>
                        <a:rPr lang="zh-CN" altLang="en-US" sz="1200">
                          <a:solidFill>
                            <a:schemeClr val="bg1"/>
                          </a:solidFill>
                          <a:latin typeface="微软雅黑" panose="020B0503020204020204" charset="-122"/>
                          <a:ea typeface="微软雅黑" panose="020B0503020204020204" charset="-122"/>
                          <a:sym typeface="+mn-ea"/>
                        </a:rPr>
                        <a:t>高级精确</a:t>
                      </a:r>
                      <a:endParaRPr lang="zh-CN" altLang="en-US" sz="1200">
                        <a:solidFill>
                          <a:schemeClr val="bg1"/>
                        </a:solidFill>
                        <a:latin typeface="微软雅黑" panose="020B0503020204020204" charset="-122"/>
                        <a:ea typeface="微软雅黑" panose="020B0503020204020204" charset="-122"/>
                        <a:sym typeface="+mn-ea"/>
                      </a:endParaRPr>
                    </a:p>
                  </a:txBody>
                  <a:tcPr marL="121920" marR="121920" marT="60960" marB="60960" anchor="ctr">
                    <a:noFill/>
                  </a:tcPr>
                </a:tc>
                <a:tc>
                  <a:txBody>
                    <a:bodyPr/>
                    <a:lstStyle/>
                    <a:p>
                      <a:pPr algn="ctr">
                        <a:buNone/>
                      </a:pPr>
                      <a:r>
                        <a:rPr lang="zh-CN" altLang="en-US" sz="1200" dirty="0">
                          <a:solidFill>
                            <a:schemeClr val="bg1"/>
                          </a:solidFill>
                          <a:latin typeface="微软雅黑" panose="020B0503020204020204" charset="-122"/>
                          <a:ea typeface="微软雅黑" panose="020B0503020204020204" charset="-122"/>
                          <a:sym typeface="+mn-ea"/>
                        </a:rPr>
                        <a:t>精确匹配</a:t>
                      </a:r>
                      <a:endParaRPr lang="zh-CN" altLang="en-US" sz="1200" dirty="0">
                        <a:solidFill>
                          <a:schemeClr val="bg1"/>
                        </a:solidFill>
                        <a:latin typeface="微软雅黑" panose="020B0503020204020204" charset="-122"/>
                        <a:ea typeface="微软雅黑" panose="020B0503020204020204" charset="-122"/>
                        <a:sym typeface="+mn-ea"/>
                      </a:endParaRPr>
                    </a:p>
                  </a:txBody>
                  <a:tcPr marL="121920" marR="121920" marT="60960" marB="60960" anchor="ctr">
                    <a:noFill/>
                  </a:tcPr>
                </a:tc>
              </a:tr>
            </a:tbl>
          </a:graphicData>
        </a:graphic>
      </p:graphicFrame>
      <p:graphicFrame>
        <p:nvGraphicFramePr>
          <p:cNvPr id="82" name="表格 81"/>
          <p:cNvGraphicFramePr/>
          <p:nvPr/>
        </p:nvGraphicFramePr>
        <p:xfrm>
          <a:off x="6842383" y="3713273"/>
          <a:ext cx="2560858" cy="1280160"/>
        </p:xfrm>
        <a:graphic>
          <a:graphicData uri="http://schemas.openxmlformats.org/drawingml/2006/table">
            <a:tbl>
              <a:tblPr firstRow="1" bandRow="1">
                <a:tableStyleId>{5C22544A-7EE6-4342-B048-85BDC9FD1C3A}</a:tableStyleId>
              </a:tblPr>
              <a:tblGrid>
                <a:gridCol w="1060917"/>
                <a:gridCol w="1499941"/>
              </a:tblGrid>
              <a:tr h="325120">
                <a:tc>
                  <a:txBody>
                    <a:bodyPr/>
                    <a:lstStyle/>
                    <a:p>
                      <a:pPr marL="0" algn="ctr" defTabSz="914400" rtl="0" eaLnBrk="1" latinLnBrk="0" hangingPunct="1">
                        <a:buNone/>
                      </a:pPr>
                      <a:r>
                        <a:rPr lang="zh-CN" altLang="en-US" sz="1200" b="1" kern="1200" dirty="0">
                          <a:solidFill>
                            <a:schemeClr val="lt1"/>
                          </a:solidFill>
                          <a:latin typeface="微软雅黑" panose="020B0503020204020204" charset="-122"/>
                          <a:ea typeface="微软雅黑" panose="020B0503020204020204" charset="-122"/>
                          <a:cs typeface="+mn-cs"/>
                        </a:rPr>
                        <a:t>升级前</a:t>
                      </a:r>
                      <a:endParaRPr lang="zh-CN" altLang="en-US" sz="1200" b="1" kern="1200" dirty="0">
                        <a:solidFill>
                          <a:schemeClr val="lt1"/>
                        </a:solidFill>
                        <a:latin typeface="微软雅黑" panose="020B0503020204020204" charset="-122"/>
                        <a:ea typeface="微软雅黑" panose="020B0503020204020204" charset="-122"/>
                        <a:cs typeface="+mn-cs"/>
                      </a:endParaRPr>
                    </a:p>
                  </a:txBody>
                  <a:tcPr marL="121920" marR="121920" marT="60960" marB="60960">
                    <a:noFill/>
                  </a:tcPr>
                </a:tc>
                <a:tc>
                  <a:txBody>
                    <a:bodyPr/>
                    <a:lstStyle/>
                    <a:p>
                      <a:pPr marL="0" algn="ctr" defTabSz="914400" rtl="0" eaLnBrk="1" latinLnBrk="0" hangingPunct="1">
                        <a:buNone/>
                      </a:pPr>
                      <a:r>
                        <a:rPr lang="zh-CN" altLang="en-US" sz="1200" b="1" kern="1200" dirty="0">
                          <a:solidFill>
                            <a:schemeClr val="lt1"/>
                          </a:solidFill>
                          <a:latin typeface="微软雅黑" panose="020B0503020204020204" charset="-122"/>
                          <a:ea typeface="微软雅黑" panose="020B0503020204020204" charset="-122"/>
                          <a:cs typeface="+mn-cs"/>
                        </a:rPr>
                        <a:t>升级后</a:t>
                      </a:r>
                      <a:endParaRPr lang="zh-CN" altLang="en-US" sz="1200" b="1" kern="1200" dirty="0">
                        <a:solidFill>
                          <a:schemeClr val="lt1"/>
                        </a:solidFill>
                        <a:latin typeface="微软雅黑" panose="020B0503020204020204" charset="-122"/>
                        <a:ea typeface="微软雅黑" panose="020B0503020204020204" charset="-122"/>
                        <a:cs typeface="+mn-cs"/>
                      </a:endParaRPr>
                    </a:p>
                  </a:txBody>
                  <a:tcPr marL="121920" marR="121920" marT="60960" marB="60960">
                    <a:noFill/>
                  </a:tcPr>
                </a:tc>
              </a:tr>
              <a:tr h="325120">
                <a:tc>
                  <a:txBody>
                    <a:bodyPr/>
                    <a:lstStyle/>
                    <a:p>
                      <a:pPr marL="0" algn="ctr" defTabSz="914400" rtl="0" eaLnBrk="1" latinLnBrk="0" hangingPunct="1">
                        <a:buNone/>
                      </a:pPr>
                      <a:r>
                        <a:rPr lang="zh-CN" altLang="en-US" sz="1200" b="0" kern="1200" dirty="0">
                          <a:solidFill>
                            <a:schemeClr val="lt1"/>
                          </a:solidFill>
                          <a:latin typeface="微软雅黑" panose="020B0503020204020204" charset="-122"/>
                          <a:ea typeface="微软雅黑" panose="020B0503020204020204" charset="-122"/>
                          <a:cs typeface="+mn-cs"/>
                          <a:sym typeface="+mn-ea"/>
                        </a:rPr>
                        <a:t>精确包含</a:t>
                      </a:r>
                      <a:endParaRPr lang="zh-CN" altLang="en-US" sz="1200" b="0" kern="1200" dirty="0">
                        <a:solidFill>
                          <a:schemeClr val="lt1"/>
                        </a:solidFill>
                        <a:latin typeface="微软雅黑" panose="020B0503020204020204" charset="-122"/>
                        <a:ea typeface="微软雅黑" panose="020B0503020204020204" charset="-122"/>
                        <a:cs typeface="+mn-cs"/>
                        <a:sym typeface="+mn-ea"/>
                      </a:endParaRPr>
                    </a:p>
                  </a:txBody>
                  <a:tcPr marL="121920" marR="121920" marT="60960" marB="60960">
                    <a:noFill/>
                  </a:tcPr>
                </a:tc>
                <a:tc>
                  <a:txBody>
                    <a:bodyPr/>
                    <a:lstStyle/>
                    <a:p>
                      <a:pPr marL="0" algn="ctr" defTabSz="914400" rtl="0" eaLnBrk="1" latinLnBrk="0" hangingPunct="1">
                        <a:buNone/>
                      </a:pPr>
                      <a:r>
                        <a:rPr lang="zh-CN" altLang="en-US" sz="1200" b="0" kern="1200" dirty="0">
                          <a:solidFill>
                            <a:schemeClr val="lt1"/>
                          </a:solidFill>
                          <a:latin typeface="微软雅黑" panose="020B0503020204020204" charset="-122"/>
                          <a:ea typeface="微软雅黑" panose="020B0503020204020204" charset="-122"/>
                          <a:cs typeface="+mn-cs"/>
                          <a:sym typeface="+mn-ea"/>
                        </a:rPr>
                        <a:t>短语匹配</a:t>
                      </a:r>
                      <a:endParaRPr lang="zh-CN" altLang="en-US" sz="1200" b="0" kern="1200" dirty="0">
                        <a:solidFill>
                          <a:schemeClr val="lt1"/>
                        </a:solidFill>
                        <a:latin typeface="微软雅黑" panose="020B0503020204020204" charset="-122"/>
                        <a:ea typeface="微软雅黑" panose="020B0503020204020204" charset="-122"/>
                        <a:cs typeface="+mn-cs"/>
                        <a:sym typeface="+mn-ea"/>
                      </a:endParaRPr>
                    </a:p>
                  </a:txBody>
                  <a:tcPr marL="121920" marR="121920" marT="60960" marB="60960">
                    <a:noFill/>
                  </a:tcPr>
                </a:tc>
              </a:tr>
              <a:tr h="325120">
                <a:tc>
                  <a:txBody>
                    <a:bodyPr/>
                    <a:lstStyle/>
                    <a:p>
                      <a:pPr marL="0" algn="ctr" defTabSz="914400" rtl="0" eaLnBrk="1" latinLnBrk="0" hangingPunct="1">
                        <a:buNone/>
                      </a:pPr>
                      <a:r>
                        <a:rPr lang="zh-CN" altLang="en-US" sz="1200" b="0" kern="1200">
                          <a:solidFill>
                            <a:schemeClr val="lt1"/>
                          </a:solidFill>
                          <a:latin typeface="微软雅黑" panose="020B0503020204020204" charset="-122"/>
                          <a:ea typeface="微软雅黑" panose="020B0503020204020204" charset="-122"/>
                          <a:cs typeface="+mn-cs"/>
                          <a:sym typeface="+mn-ea"/>
                        </a:rPr>
                        <a:t>同义包含</a:t>
                      </a:r>
                      <a:endParaRPr lang="zh-CN" altLang="en-US" sz="1200" b="0" kern="1200">
                        <a:solidFill>
                          <a:schemeClr val="lt1"/>
                        </a:solidFill>
                        <a:latin typeface="微软雅黑" panose="020B0503020204020204" charset="-122"/>
                        <a:ea typeface="微软雅黑" panose="020B0503020204020204" charset="-122"/>
                        <a:cs typeface="+mn-cs"/>
                        <a:sym typeface="+mn-ea"/>
                      </a:endParaRPr>
                    </a:p>
                  </a:txBody>
                  <a:tcPr marL="121920" marR="121920" marT="60960" marB="60960">
                    <a:noFill/>
                  </a:tcPr>
                </a:tc>
                <a:tc>
                  <a:txBody>
                    <a:bodyPr/>
                    <a:lstStyle/>
                    <a:p>
                      <a:pPr marL="0" algn="ctr" defTabSz="914400" rtl="0" eaLnBrk="1" latinLnBrk="0" hangingPunct="1">
                        <a:buNone/>
                      </a:pPr>
                      <a:r>
                        <a:rPr lang="zh-CN" altLang="en-US" sz="1200" b="0" kern="1200" dirty="0">
                          <a:solidFill>
                            <a:schemeClr val="lt1"/>
                          </a:solidFill>
                          <a:latin typeface="微软雅黑" panose="020B0503020204020204" charset="-122"/>
                          <a:ea typeface="微软雅黑" panose="020B0503020204020204" charset="-122"/>
                          <a:cs typeface="+mn-cs"/>
                          <a:sym typeface="+mn-ea"/>
                        </a:rPr>
                        <a:t>短语匹配</a:t>
                      </a:r>
                      <a:endParaRPr lang="zh-CN" altLang="en-US" sz="1200" b="0" kern="1200" dirty="0">
                        <a:solidFill>
                          <a:schemeClr val="lt1"/>
                        </a:solidFill>
                        <a:latin typeface="微软雅黑" panose="020B0503020204020204" charset="-122"/>
                        <a:ea typeface="微软雅黑" panose="020B0503020204020204" charset="-122"/>
                        <a:cs typeface="+mn-cs"/>
                        <a:sym typeface="+mn-ea"/>
                      </a:endParaRPr>
                    </a:p>
                  </a:txBody>
                  <a:tcPr marL="121920" marR="121920" marT="60960" marB="60960">
                    <a:noFill/>
                  </a:tcPr>
                </a:tc>
              </a:tr>
              <a:tr h="0">
                <a:tc>
                  <a:txBody>
                    <a:bodyPr/>
                    <a:lstStyle/>
                    <a:p>
                      <a:pPr marL="0" algn="ctr" defTabSz="914400" rtl="0" eaLnBrk="1" latinLnBrk="0" hangingPunct="1">
                        <a:buNone/>
                      </a:pPr>
                      <a:r>
                        <a:rPr lang="zh-CN" altLang="en-US" sz="1200" b="0" kern="1200">
                          <a:solidFill>
                            <a:schemeClr val="lt1"/>
                          </a:solidFill>
                          <a:latin typeface="微软雅黑" panose="020B0503020204020204" charset="-122"/>
                          <a:ea typeface="微软雅黑" panose="020B0503020204020204" charset="-122"/>
                          <a:cs typeface="+mn-cs"/>
                          <a:sym typeface="+mn-ea"/>
                        </a:rPr>
                        <a:t>核心包含</a:t>
                      </a:r>
                      <a:endParaRPr lang="zh-CN" altLang="en-US" sz="1200" b="0" kern="1200">
                        <a:solidFill>
                          <a:schemeClr val="lt1"/>
                        </a:solidFill>
                        <a:latin typeface="微软雅黑" panose="020B0503020204020204" charset="-122"/>
                        <a:ea typeface="微软雅黑" panose="020B0503020204020204" charset="-122"/>
                        <a:cs typeface="+mn-cs"/>
                        <a:sym typeface="+mn-ea"/>
                      </a:endParaRPr>
                    </a:p>
                  </a:txBody>
                  <a:tcPr marL="121920" marR="121920" marT="60960" marB="60960">
                    <a:noFill/>
                  </a:tcPr>
                </a:tc>
                <a:tc>
                  <a:txBody>
                    <a:bodyPr/>
                    <a:lstStyle/>
                    <a:p>
                      <a:pPr marL="0" algn="ctr" defTabSz="914400" rtl="0" eaLnBrk="1" latinLnBrk="0" hangingPunct="1">
                        <a:buNone/>
                      </a:pPr>
                      <a:r>
                        <a:rPr lang="zh-CN" altLang="en-US" sz="1200" b="0" kern="1200" dirty="0">
                          <a:solidFill>
                            <a:schemeClr val="lt1"/>
                          </a:solidFill>
                          <a:latin typeface="微软雅黑" panose="020B0503020204020204" charset="-122"/>
                          <a:ea typeface="微软雅黑" panose="020B0503020204020204" charset="-122"/>
                          <a:cs typeface="+mn-cs"/>
                          <a:sym typeface="+mn-ea"/>
                        </a:rPr>
                        <a:t>智能匹配</a:t>
                      </a:r>
                      <a:r>
                        <a:rPr lang="en-US" altLang="zh-CN" sz="1200" b="0" kern="1200" dirty="0">
                          <a:solidFill>
                            <a:schemeClr val="lt1"/>
                          </a:solidFill>
                          <a:latin typeface="微软雅黑" panose="020B0503020204020204" charset="-122"/>
                          <a:ea typeface="微软雅黑" panose="020B0503020204020204" charset="-122"/>
                          <a:cs typeface="+mn-cs"/>
                          <a:sym typeface="+mn-ea"/>
                        </a:rPr>
                        <a:t>-</a:t>
                      </a:r>
                      <a:r>
                        <a:rPr lang="zh-CN" altLang="en-US" sz="1200" b="0" kern="1200" dirty="0">
                          <a:solidFill>
                            <a:schemeClr val="lt1"/>
                          </a:solidFill>
                          <a:latin typeface="微软雅黑" panose="020B0503020204020204" charset="-122"/>
                          <a:ea typeface="微软雅黑" panose="020B0503020204020204" charset="-122"/>
                          <a:cs typeface="+mn-cs"/>
                          <a:sym typeface="+mn-ea"/>
                        </a:rPr>
                        <a:t>核心词</a:t>
                      </a:r>
                      <a:endParaRPr lang="en-US" altLang="zh-CN" sz="1200" b="0" kern="1200" dirty="0">
                        <a:solidFill>
                          <a:schemeClr val="lt1"/>
                        </a:solidFill>
                        <a:latin typeface="微软雅黑" panose="020B0503020204020204" charset="-122"/>
                        <a:ea typeface="微软雅黑" panose="020B0503020204020204" charset="-122"/>
                        <a:cs typeface="+mn-cs"/>
                        <a:sym typeface="+mn-ea"/>
                      </a:endParaRPr>
                    </a:p>
                  </a:txBody>
                  <a:tcPr marL="121920" marR="121920" marT="60960" marB="60960">
                    <a:noFill/>
                  </a:tcPr>
                </a:tc>
              </a:tr>
            </a:tbl>
          </a:graphicData>
        </a:graphic>
      </p:graphicFrame>
      <p:graphicFrame>
        <p:nvGraphicFramePr>
          <p:cNvPr id="83" name="表格 82"/>
          <p:cNvGraphicFramePr/>
          <p:nvPr/>
        </p:nvGraphicFramePr>
        <p:xfrm>
          <a:off x="6842383" y="5487738"/>
          <a:ext cx="2560858" cy="903884"/>
        </p:xfrm>
        <a:graphic>
          <a:graphicData uri="http://schemas.openxmlformats.org/drawingml/2006/table">
            <a:tbl>
              <a:tblPr firstRow="1" bandRow="1">
                <a:tableStyleId>{5C22544A-7EE6-4342-B048-85BDC9FD1C3A}</a:tableStyleId>
              </a:tblPr>
              <a:tblGrid>
                <a:gridCol w="1086585"/>
                <a:gridCol w="1474273"/>
              </a:tblGrid>
              <a:tr h="389111">
                <a:tc>
                  <a:txBody>
                    <a:bodyPr/>
                    <a:lstStyle/>
                    <a:p>
                      <a:pPr algn="ctr">
                        <a:buNone/>
                      </a:pPr>
                      <a:r>
                        <a:rPr lang="zh-CN" altLang="en-US" sz="1200">
                          <a:solidFill>
                            <a:schemeClr val="bg1"/>
                          </a:solidFill>
                          <a:latin typeface="微软雅黑" panose="020B0503020204020204" charset="-122"/>
                          <a:ea typeface="微软雅黑" panose="020B0503020204020204" charset="-122"/>
                        </a:rPr>
                        <a:t>升级前</a:t>
                      </a:r>
                      <a:endParaRPr lang="zh-CN" altLang="en-US" sz="1200">
                        <a:solidFill>
                          <a:schemeClr val="bg1"/>
                        </a:solidFill>
                        <a:latin typeface="微软雅黑" panose="020B0503020204020204" charset="-122"/>
                        <a:ea typeface="微软雅黑" panose="020B0503020204020204" charset="-122"/>
                      </a:endParaRPr>
                    </a:p>
                  </a:txBody>
                  <a:tcPr marL="121920" marR="121920" marT="60960" marB="60960" anchor="ctr">
                    <a:noFill/>
                  </a:tcPr>
                </a:tc>
                <a:tc>
                  <a:txBody>
                    <a:bodyPr/>
                    <a:lstStyle/>
                    <a:p>
                      <a:pPr algn="ctr">
                        <a:buNone/>
                      </a:pPr>
                      <a:r>
                        <a:rPr lang="zh-CN" altLang="en-US" sz="1200" dirty="0">
                          <a:solidFill>
                            <a:schemeClr val="bg1"/>
                          </a:solidFill>
                          <a:latin typeface="微软雅黑" panose="020B0503020204020204" charset="-122"/>
                          <a:ea typeface="微软雅黑" panose="020B0503020204020204" charset="-122"/>
                        </a:rPr>
                        <a:t>升级后</a:t>
                      </a:r>
                      <a:endParaRPr lang="zh-CN" altLang="en-US" sz="1200" dirty="0">
                        <a:solidFill>
                          <a:schemeClr val="bg1"/>
                        </a:solidFill>
                        <a:latin typeface="微软雅黑" panose="020B0503020204020204" charset="-122"/>
                        <a:ea typeface="微软雅黑" panose="020B0503020204020204" charset="-122"/>
                      </a:endParaRPr>
                    </a:p>
                  </a:txBody>
                  <a:tcPr marL="121920" marR="121920" marT="60960" marB="60960" anchor="ctr">
                    <a:noFill/>
                  </a:tcPr>
                </a:tc>
              </a:tr>
              <a:tr h="514773">
                <a:tc>
                  <a:txBody>
                    <a:bodyPr/>
                    <a:lstStyle/>
                    <a:p>
                      <a:pPr algn="ctr">
                        <a:buNone/>
                      </a:pPr>
                      <a:r>
                        <a:rPr lang="zh-CN" altLang="en-US" sz="1200">
                          <a:solidFill>
                            <a:schemeClr val="bg1"/>
                          </a:solidFill>
                          <a:latin typeface="微软雅黑" panose="020B0503020204020204" charset="-122"/>
                          <a:ea typeface="微软雅黑" panose="020B0503020204020204" charset="-122"/>
                          <a:sym typeface="+mn-ea"/>
                        </a:rPr>
                        <a:t>广泛匹配</a:t>
                      </a:r>
                      <a:endParaRPr lang="zh-CN" altLang="en-US" sz="1200">
                        <a:solidFill>
                          <a:schemeClr val="bg1"/>
                        </a:solidFill>
                        <a:latin typeface="微软雅黑" panose="020B0503020204020204" charset="-122"/>
                        <a:ea typeface="微软雅黑" panose="020B0503020204020204" charset="-122"/>
                        <a:sym typeface="+mn-ea"/>
                      </a:endParaRPr>
                    </a:p>
                  </a:txBody>
                  <a:tcPr marL="121920" marR="121920" marT="60960" marB="60960" anchor="ctr">
                    <a:noFill/>
                  </a:tcPr>
                </a:tc>
                <a:tc>
                  <a:txBody>
                    <a:bodyPr/>
                    <a:lstStyle/>
                    <a:p>
                      <a:pPr algn="ctr">
                        <a:buNone/>
                      </a:pPr>
                      <a:r>
                        <a:rPr lang="zh-CN" altLang="en-US" sz="1200" dirty="0">
                          <a:solidFill>
                            <a:schemeClr val="bg1"/>
                          </a:solidFill>
                          <a:latin typeface="微软雅黑" panose="020B0503020204020204" charset="-122"/>
                          <a:ea typeface="微软雅黑" panose="020B0503020204020204" charset="-122"/>
                          <a:sym typeface="+mn-ea"/>
                        </a:rPr>
                        <a:t>智能匹配</a:t>
                      </a:r>
                      <a:endParaRPr lang="zh-CN" altLang="en-US" sz="1200" dirty="0">
                        <a:solidFill>
                          <a:schemeClr val="bg1"/>
                        </a:solidFill>
                        <a:latin typeface="微软雅黑" panose="020B0503020204020204" charset="-122"/>
                        <a:ea typeface="微软雅黑" panose="020B0503020204020204" charset="-122"/>
                        <a:sym typeface="+mn-ea"/>
                      </a:endParaRPr>
                    </a:p>
                  </a:txBody>
                  <a:tcPr marL="121920" marR="121920" marT="60960" marB="60960" anchor="ctr">
                    <a:noFill/>
                  </a:tcPr>
                </a:tc>
              </a:tr>
            </a:tbl>
          </a:graphicData>
        </a:graphic>
      </p:graphicFrame>
      <p:grpSp>
        <p:nvGrpSpPr>
          <p:cNvPr id="84" name="组合 83"/>
          <p:cNvGrpSpPr/>
          <p:nvPr/>
        </p:nvGrpSpPr>
        <p:grpSpPr>
          <a:xfrm>
            <a:off x="10433996" y="1978981"/>
            <a:ext cx="631889" cy="631889"/>
            <a:chOff x="6883065" y="394636"/>
            <a:chExt cx="914400" cy="914400"/>
          </a:xfrm>
        </p:grpSpPr>
        <p:sp>
          <p:nvSpPr>
            <p:cNvPr id="85" name="椭圆 84"/>
            <p:cNvSpPr/>
            <p:nvPr/>
          </p:nvSpPr>
          <p:spPr>
            <a:xfrm>
              <a:off x="6883065" y="394636"/>
              <a:ext cx="914400" cy="9144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b="1">
                <a:solidFill>
                  <a:schemeClr val="bg1"/>
                </a:solidFill>
                <a:latin typeface="微软雅黑" panose="020B0503020204020204" charset="-122"/>
                <a:ea typeface="微软雅黑" panose="020B0503020204020204" charset="-122"/>
              </a:endParaRPr>
            </a:p>
          </p:txBody>
        </p:sp>
        <p:pic>
          <p:nvPicPr>
            <p:cNvPr id="86" name="图片 85"/>
            <p:cNvPicPr>
              <a:picLocks noChangeAspect="1"/>
            </p:cNvPicPr>
            <p:nvPr/>
          </p:nvPicPr>
          <p:blipFill>
            <a:blip r:embed="rId1"/>
            <a:stretch>
              <a:fillRect/>
            </a:stretch>
          </p:blipFill>
          <p:spPr>
            <a:xfrm>
              <a:off x="7015462" y="511343"/>
              <a:ext cx="649605" cy="649605"/>
            </a:xfrm>
            <a:prstGeom prst="rect">
              <a:avLst/>
            </a:prstGeom>
          </p:spPr>
        </p:pic>
      </p:grpSp>
      <p:grpSp>
        <p:nvGrpSpPr>
          <p:cNvPr id="87" name="组合 86"/>
          <p:cNvGrpSpPr/>
          <p:nvPr/>
        </p:nvGrpSpPr>
        <p:grpSpPr>
          <a:xfrm>
            <a:off x="10433996" y="3727057"/>
            <a:ext cx="631889" cy="631889"/>
            <a:chOff x="5828807" y="2807202"/>
            <a:chExt cx="473917" cy="473917"/>
          </a:xfrm>
        </p:grpSpPr>
        <p:sp>
          <p:nvSpPr>
            <p:cNvPr id="88" name="椭圆 87"/>
            <p:cNvSpPr/>
            <p:nvPr/>
          </p:nvSpPr>
          <p:spPr>
            <a:xfrm>
              <a:off x="5828807" y="2807202"/>
              <a:ext cx="473917" cy="473917"/>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b="1">
                <a:solidFill>
                  <a:schemeClr val="bg1"/>
                </a:solidFill>
                <a:latin typeface="微软雅黑" panose="020B0503020204020204" charset="-122"/>
                <a:ea typeface="微软雅黑" panose="020B0503020204020204" charset="-122"/>
              </a:endParaRPr>
            </a:p>
          </p:txBody>
        </p:sp>
        <p:pic>
          <p:nvPicPr>
            <p:cNvPr id="89" name="图片 88"/>
            <p:cNvPicPr>
              <a:picLocks noChangeAspect="1"/>
            </p:cNvPicPr>
            <p:nvPr/>
          </p:nvPicPr>
          <p:blipFill>
            <a:blip r:embed="rId2"/>
            <a:stretch>
              <a:fillRect/>
            </a:stretch>
          </p:blipFill>
          <p:spPr>
            <a:xfrm>
              <a:off x="5923748" y="2884203"/>
              <a:ext cx="308108" cy="308108"/>
            </a:xfrm>
            <a:prstGeom prst="rect">
              <a:avLst/>
            </a:prstGeom>
          </p:spPr>
        </p:pic>
      </p:grpSp>
      <p:grpSp>
        <p:nvGrpSpPr>
          <p:cNvPr id="90" name="组合 89"/>
          <p:cNvGrpSpPr/>
          <p:nvPr/>
        </p:nvGrpSpPr>
        <p:grpSpPr>
          <a:xfrm>
            <a:off x="10433995" y="5365953"/>
            <a:ext cx="631889" cy="631889"/>
            <a:chOff x="5860093" y="3739027"/>
            <a:chExt cx="473917" cy="473917"/>
          </a:xfrm>
        </p:grpSpPr>
        <p:sp>
          <p:nvSpPr>
            <p:cNvPr id="91" name="椭圆 90"/>
            <p:cNvSpPr/>
            <p:nvPr/>
          </p:nvSpPr>
          <p:spPr>
            <a:xfrm>
              <a:off x="5860093" y="3739027"/>
              <a:ext cx="473917" cy="473917"/>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b="1">
                <a:solidFill>
                  <a:schemeClr val="bg1"/>
                </a:solidFill>
                <a:latin typeface="微软雅黑" panose="020B0503020204020204" charset="-122"/>
                <a:ea typeface="微软雅黑" panose="020B0503020204020204" charset="-122"/>
              </a:endParaRPr>
            </a:p>
          </p:txBody>
        </p:sp>
        <p:sp>
          <p:nvSpPr>
            <p:cNvPr id="92" name="KSO_Shape"/>
            <p:cNvSpPr>
              <a:spLocks noChangeAspect="1"/>
            </p:cNvSpPr>
            <p:nvPr/>
          </p:nvSpPr>
          <p:spPr bwMode="auto">
            <a:xfrm>
              <a:off x="5967663" y="3819198"/>
              <a:ext cx="235317" cy="226632"/>
            </a:xfrm>
            <a:custGeom>
              <a:avLst/>
              <a:gdLst>
                <a:gd name="T0" fmla="*/ 0 w 1125538"/>
                <a:gd name="T1" fmla="*/ 0 h 1516063"/>
                <a:gd name="T2" fmla="*/ 0 w 1125538"/>
                <a:gd name="T3" fmla="*/ 0 h 1516063"/>
                <a:gd name="T4" fmla="*/ 0 w 1125538"/>
                <a:gd name="T5" fmla="*/ 0 h 1516063"/>
                <a:gd name="T6" fmla="*/ 0 w 1125538"/>
                <a:gd name="T7" fmla="*/ 0 h 1516063"/>
                <a:gd name="T8" fmla="*/ 0 w 1125538"/>
                <a:gd name="T9" fmla="*/ 0 h 1516063"/>
                <a:gd name="T10" fmla="*/ 0 w 1125538"/>
                <a:gd name="T11" fmla="*/ 0 h 1516063"/>
                <a:gd name="T12" fmla="*/ 0 w 1125538"/>
                <a:gd name="T13" fmla="*/ 0 h 1516063"/>
                <a:gd name="T14" fmla="*/ 0 w 1125538"/>
                <a:gd name="T15" fmla="*/ 0 h 1516063"/>
                <a:gd name="T16" fmla="*/ 0 w 1125538"/>
                <a:gd name="T17" fmla="*/ 0 h 1516063"/>
                <a:gd name="T18" fmla="*/ 0 w 1125538"/>
                <a:gd name="T19" fmla="*/ 0 h 1516063"/>
                <a:gd name="T20" fmla="*/ 0 w 1125538"/>
                <a:gd name="T21" fmla="*/ 0 h 1516063"/>
                <a:gd name="T22" fmla="*/ 0 w 1125538"/>
                <a:gd name="T23" fmla="*/ 0 h 1516063"/>
                <a:gd name="T24" fmla="*/ 0 w 1125538"/>
                <a:gd name="T25" fmla="*/ 0 h 1516063"/>
                <a:gd name="T26" fmla="*/ 0 w 1125538"/>
                <a:gd name="T27" fmla="*/ 0 h 1516063"/>
                <a:gd name="T28" fmla="*/ 0 w 1125538"/>
                <a:gd name="T29" fmla="*/ 0 h 1516063"/>
                <a:gd name="T30" fmla="*/ 0 w 1125538"/>
                <a:gd name="T31" fmla="*/ 0 h 1516063"/>
                <a:gd name="T32" fmla="*/ 0 w 1125538"/>
                <a:gd name="T33" fmla="*/ 0 h 1516063"/>
                <a:gd name="T34" fmla="*/ 0 w 1125538"/>
                <a:gd name="T35" fmla="*/ 0 h 1516063"/>
                <a:gd name="T36" fmla="*/ 0 w 1125538"/>
                <a:gd name="T37" fmla="*/ 0 h 1516063"/>
                <a:gd name="T38" fmla="*/ 0 w 1125538"/>
                <a:gd name="T39" fmla="*/ 0 h 1516063"/>
                <a:gd name="T40" fmla="*/ 0 w 1125538"/>
                <a:gd name="T41" fmla="*/ 0 h 1516063"/>
                <a:gd name="T42" fmla="*/ 0 w 1125538"/>
                <a:gd name="T43" fmla="*/ 0 h 1516063"/>
                <a:gd name="T44" fmla="*/ 0 w 1125538"/>
                <a:gd name="T45" fmla="*/ 0 h 1516063"/>
                <a:gd name="T46" fmla="*/ 0 w 1125538"/>
                <a:gd name="T47" fmla="*/ 0 h 1516063"/>
                <a:gd name="T48" fmla="*/ 0 w 1125538"/>
                <a:gd name="T49" fmla="*/ 0 h 1516063"/>
                <a:gd name="T50" fmla="*/ 0 w 1125538"/>
                <a:gd name="T51" fmla="*/ 0 h 1516063"/>
                <a:gd name="T52" fmla="*/ 0 w 1125538"/>
                <a:gd name="T53" fmla="*/ 0 h 1516063"/>
                <a:gd name="T54" fmla="*/ 0 w 1125538"/>
                <a:gd name="T55" fmla="*/ 0 h 1516063"/>
                <a:gd name="T56" fmla="*/ 0 w 1125538"/>
                <a:gd name="T57" fmla="*/ 0 h 1516063"/>
                <a:gd name="T58" fmla="*/ 0 w 1125538"/>
                <a:gd name="T59" fmla="*/ 0 h 1516063"/>
                <a:gd name="T60" fmla="*/ 0 w 1125538"/>
                <a:gd name="T61" fmla="*/ 0 h 1516063"/>
                <a:gd name="T62" fmla="*/ 0 w 1125538"/>
                <a:gd name="T63" fmla="*/ 0 h 1516063"/>
                <a:gd name="T64" fmla="*/ 0 w 1125538"/>
                <a:gd name="T65" fmla="*/ 0 h 1516063"/>
                <a:gd name="T66" fmla="*/ 0 w 1125538"/>
                <a:gd name="T67" fmla="*/ 0 h 1516063"/>
                <a:gd name="T68" fmla="*/ 0 w 1125538"/>
                <a:gd name="T69" fmla="*/ 0 h 1516063"/>
                <a:gd name="T70" fmla="*/ 0 w 1125538"/>
                <a:gd name="T71" fmla="*/ 0 h 1516063"/>
                <a:gd name="T72" fmla="*/ 0 w 1125538"/>
                <a:gd name="T73" fmla="*/ 0 h 1516063"/>
                <a:gd name="T74" fmla="*/ 0 w 1125538"/>
                <a:gd name="T75" fmla="*/ 0 h 1516063"/>
                <a:gd name="T76" fmla="*/ 0 w 1125538"/>
                <a:gd name="T77" fmla="*/ 0 h 1516063"/>
                <a:gd name="T78" fmla="*/ 0 w 1125538"/>
                <a:gd name="T79" fmla="*/ 0 h 1516063"/>
                <a:gd name="T80" fmla="*/ 0 w 1125538"/>
                <a:gd name="T81" fmla="*/ 0 h 1516063"/>
                <a:gd name="T82" fmla="*/ 0 w 1125538"/>
                <a:gd name="T83" fmla="*/ 0 h 1516063"/>
                <a:gd name="T84" fmla="*/ 0 w 1125538"/>
                <a:gd name="T85" fmla="*/ 0 h 1516063"/>
                <a:gd name="T86" fmla="*/ 0 w 1125538"/>
                <a:gd name="T87" fmla="*/ 0 h 1516063"/>
                <a:gd name="T88" fmla="*/ 0 w 1125538"/>
                <a:gd name="T89" fmla="*/ 0 h 1516063"/>
                <a:gd name="T90" fmla="*/ 0 w 1125538"/>
                <a:gd name="T91" fmla="*/ 0 h 1516063"/>
                <a:gd name="T92" fmla="*/ 0 w 1125538"/>
                <a:gd name="T93" fmla="*/ 0 h 1516063"/>
                <a:gd name="T94" fmla="*/ 0 w 1125538"/>
                <a:gd name="T95" fmla="*/ 0 h 1516063"/>
                <a:gd name="T96" fmla="*/ 0 w 1125538"/>
                <a:gd name="T97" fmla="*/ 0 h 1516063"/>
                <a:gd name="T98" fmla="*/ 0 w 1125538"/>
                <a:gd name="T99" fmla="*/ 0 h 1516063"/>
                <a:gd name="T100" fmla="*/ 0 w 1125538"/>
                <a:gd name="T101" fmla="*/ 0 h 1516063"/>
                <a:gd name="T102" fmla="*/ 0 w 1125538"/>
                <a:gd name="T103" fmla="*/ 0 h 1516063"/>
                <a:gd name="T104" fmla="*/ 0 w 1125538"/>
                <a:gd name="T105" fmla="*/ 0 h 1516063"/>
                <a:gd name="T106" fmla="*/ 0 w 1125538"/>
                <a:gd name="T107" fmla="*/ 0 h 1516063"/>
                <a:gd name="T108" fmla="*/ 0 w 1125538"/>
                <a:gd name="T109" fmla="*/ 0 h 1516063"/>
                <a:gd name="T110" fmla="*/ 0 w 1125538"/>
                <a:gd name="T111" fmla="*/ 0 h 1516063"/>
                <a:gd name="T112" fmla="*/ 0 w 1125538"/>
                <a:gd name="T113" fmla="*/ 0 h 1516063"/>
                <a:gd name="T114" fmla="*/ 0 w 1125538"/>
                <a:gd name="T115" fmla="*/ 0 h 1516063"/>
                <a:gd name="T116" fmla="*/ 0 w 1125538"/>
                <a:gd name="T117" fmla="*/ 0 h 1516063"/>
                <a:gd name="T118" fmla="*/ 0 w 1125538"/>
                <a:gd name="T119" fmla="*/ 0 h 1516063"/>
                <a:gd name="T120" fmla="*/ 0 w 1125538"/>
                <a:gd name="T121" fmla="*/ 0 h 1516063"/>
                <a:gd name="T122" fmla="*/ 0 w 1125538"/>
                <a:gd name="T123" fmla="*/ 0 h 151606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125538" h="1516063">
                  <a:moveTo>
                    <a:pt x="19039" y="1444625"/>
                  </a:moveTo>
                  <a:lnTo>
                    <a:pt x="21305" y="1444625"/>
                  </a:lnTo>
                  <a:lnTo>
                    <a:pt x="1104460" y="1444625"/>
                  </a:lnTo>
                  <a:lnTo>
                    <a:pt x="1106726" y="1444625"/>
                  </a:lnTo>
                  <a:lnTo>
                    <a:pt x="1108766" y="1444853"/>
                  </a:lnTo>
                  <a:lnTo>
                    <a:pt x="1110806" y="1445310"/>
                  </a:lnTo>
                  <a:lnTo>
                    <a:pt x="1112619" y="1445766"/>
                  </a:lnTo>
                  <a:lnTo>
                    <a:pt x="1114659" y="1446451"/>
                  </a:lnTo>
                  <a:lnTo>
                    <a:pt x="1116472" y="1447136"/>
                  </a:lnTo>
                  <a:lnTo>
                    <a:pt x="1118059" y="1448277"/>
                  </a:lnTo>
                  <a:lnTo>
                    <a:pt x="1119419" y="1449190"/>
                  </a:lnTo>
                  <a:lnTo>
                    <a:pt x="1120779" y="1450331"/>
                  </a:lnTo>
                  <a:lnTo>
                    <a:pt x="1122138" y="1451472"/>
                  </a:lnTo>
                  <a:lnTo>
                    <a:pt x="1123272" y="1452614"/>
                  </a:lnTo>
                  <a:lnTo>
                    <a:pt x="1123952" y="1453983"/>
                  </a:lnTo>
                  <a:lnTo>
                    <a:pt x="1124632" y="1455581"/>
                  </a:lnTo>
                  <a:lnTo>
                    <a:pt x="1125312" y="1456950"/>
                  </a:lnTo>
                  <a:lnTo>
                    <a:pt x="1125538" y="1458319"/>
                  </a:lnTo>
                  <a:lnTo>
                    <a:pt x="1125538" y="1459917"/>
                  </a:lnTo>
                  <a:lnTo>
                    <a:pt x="1125538" y="1500771"/>
                  </a:lnTo>
                  <a:lnTo>
                    <a:pt x="1125538" y="1502369"/>
                  </a:lnTo>
                  <a:lnTo>
                    <a:pt x="1125312" y="1503967"/>
                  </a:lnTo>
                  <a:lnTo>
                    <a:pt x="1124632" y="1505336"/>
                  </a:lnTo>
                  <a:lnTo>
                    <a:pt x="1123952" y="1506706"/>
                  </a:lnTo>
                  <a:lnTo>
                    <a:pt x="1123272" y="1508075"/>
                  </a:lnTo>
                  <a:lnTo>
                    <a:pt x="1122138" y="1509444"/>
                  </a:lnTo>
                  <a:lnTo>
                    <a:pt x="1120779" y="1510586"/>
                  </a:lnTo>
                  <a:lnTo>
                    <a:pt x="1119419" y="1511499"/>
                  </a:lnTo>
                  <a:lnTo>
                    <a:pt x="1118059" y="1512640"/>
                  </a:lnTo>
                  <a:lnTo>
                    <a:pt x="1116472" y="1513324"/>
                  </a:lnTo>
                  <a:lnTo>
                    <a:pt x="1114659" y="1514237"/>
                  </a:lnTo>
                  <a:lnTo>
                    <a:pt x="1112619" y="1514922"/>
                  </a:lnTo>
                  <a:lnTo>
                    <a:pt x="1110806" y="1515379"/>
                  </a:lnTo>
                  <a:lnTo>
                    <a:pt x="1108766" y="1515835"/>
                  </a:lnTo>
                  <a:lnTo>
                    <a:pt x="1106726" y="1516063"/>
                  </a:lnTo>
                  <a:lnTo>
                    <a:pt x="1104460" y="1516063"/>
                  </a:lnTo>
                  <a:lnTo>
                    <a:pt x="21305" y="1516063"/>
                  </a:lnTo>
                  <a:lnTo>
                    <a:pt x="19039" y="1516063"/>
                  </a:lnTo>
                  <a:lnTo>
                    <a:pt x="16772" y="1515835"/>
                  </a:lnTo>
                  <a:lnTo>
                    <a:pt x="14959" y="1515379"/>
                  </a:lnTo>
                  <a:lnTo>
                    <a:pt x="12919" y="1514922"/>
                  </a:lnTo>
                  <a:lnTo>
                    <a:pt x="11333" y="1514237"/>
                  </a:lnTo>
                  <a:lnTo>
                    <a:pt x="9292" y="1513324"/>
                  </a:lnTo>
                  <a:lnTo>
                    <a:pt x="7706" y="1512640"/>
                  </a:lnTo>
                  <a:lnTo>
                    <a:pt x="6346" y="1511499"/>
                  </a:lnTo>
                  <a:lnTo>
                    <a:pt x="4986" y="1510586"/>
                  </a:lnTo>
                  <a:lnTo>
                    <a:pt x="3853" y="1509444"/>
                  </a:lnTo>
                  <a:lnTo>
                    <a:pt x="2720" y="1508075"/>
                  </a:lnTo>
                  <a:lnTo>
                    <a:pt x="1586" y="1506706"/>
                  </a:lnTo>
                  <a:lnTo>
                    <a:pt x="906" y="1505336"/>
                  </a:lnTo>
                  <a:lnTo>
                    <a:pt x="453" y="1503967"/>
                  </a:lnTo>
                  <a:lnTo>
                    <a:pt x="226" y="1502369"/>
                  </a:lnTo>
                  <a:lnTo>
                    <a:pt x="0" y="1500771"/>
                  </a:lnTo>
                  <a:lnTo>
                    <a:pt x="0" y="1459917"/>
                  </a:lnTo>
                  <a:lnTo>
                    <a:pt x="226" y="1458319"/>
                  </a:lnTo>
                  <a:lnTo>
                    <a:pt x="453" y="1456950"/>
                  </a:lnTo>
                  <a:lnTo>
                    <a:pt x="906" y="1455581"/>
                  </a:lnTo>
                  <a:lnTo>
                    <a:pt x="1586" y="1453983"/>
                  </a:lnTo>
                  <a:lnTo>
                    <a:pt x="2720" y="1452614"/>
                  </a:lnTo>
                  <a:lnTo>
                    <a:pt x="3853" y="1451472"/>
                  </a:lnTo>
                  <a:lnTo>
                    <a:pt x="4986" y="1450331"/>
                  </a:lnTo>
                  <a:lnTo>
                    <a:pt x="6346" y="1449190"/>
                  </a:lnTo>
                  <a:lnTo>
                    <a:pt x="7706" y="1448277"/>
                  </a:lnTo>
                  <a:lnTo>
                    <a:pt x="9292" y="1447136"/>
                  </a:lnTo>
                  <a:lnTo>
                    <a:pt x="11333" y="1446451"/>
                  </a:lnTo>
                  <a:lnTo>
                    <a:pt x="12919" y="1445766"/>
                  </a:lnTo>
                  <a:lnTo>
                    <a:pt x="14959" y="1445310"/>
                  </a:lnTo>
                  <a:lnTo>
                    <a:pt x="16772" y="1444853"/>
                  </a:lnTo>
                  <a:lnTo>
                    <a:pt x="19039" y="1444625"/>
                  </a:lnTo>
                  <a:close/>
                  <a:moveTo>
                    <a:pt x="23693" y="1074737"/>
                  </a:moveTo>
                  <a:lnTo>
                    <a:pt x="200146" y="1074737"/>
                  </a:lnTo>
                  <a:lnTo>
                    <a:pt x="202628" y="1074964"/>
                  </a:lnTo>
                  <a:lnTo>
                    <a:pt x="204884" y="1075191"/>
                  </a:lnTo>
                  <a:lnTo>
                    <a:pt x="207141" y="1075419"/>
                  </a:lnTo>
                  <a:lnTo>
                    <a:pt x="209397" y="1076100"/>
                  </a:lnTo>
                  <a:lnTo>
                    <a:pt x="211428" y="1076781"/>
                  </a:lnTo>
                  <a:lnTo>
                    <a:pt x="213233" y="1077690"/>
                  </a:lnTo>
                  <a:lnTo>
                    <a:pt x="215038" y="1078598"/>
                  </a:lnTo>
                  <a:lnTo>
                    <a:pt x="216843" y="1079734"/>
                  </a:lnTo>
                  <a:lnTo>
                    <a:pt x="218423" y="1080869"/>
                  </a:lnTo>
                  <a:lnTo>
                    <a:pt x="219551" y="1082005"/>
                  </a:lnTo>
                  <a:lnTo>
                    <a:pt x="220905" y="1083367"/>
                  </a:lnTo>
                  <a:lnTo>
                    <a:pt x="221807" y="1084957"/>
                  </a:lnTo>
                  <a:lnTo>
                    <a:pt x="222484" y="1086547"/>
                  </a:lnTo>
                  <a:lnTo>
                    <a:pt x="223161" y="1087910"/>
                  </a:lnTo>
                  <a:lnTo>
                    <a:pt x="223387" y="1089499"/>
                  </a:lnTo>
                  <a:lnTo>
                    <a:pt x="223838" y="1091316"/>
                  </a:lnTo>
                  <a:lnTo>
                    <a:pt x="223838" y="1377473"/>
                  </a:lnTo>
                  <a:lnTo>
                    <a:pt x="223387" y="1379063"/>
                  </a:lnTo>
                  <a:lnTo>
                    <a:pt x="223161" y="1380653"/>
                  </a:lnTo>
                  <a:lnTo>
                    <a:pt x="222484" y="1382470"/>
                  </a:lnTo>
                  <a:lnTo>
                    <a:pt x="221807" y="1383832"/>
                  </a:lnTo>
                  <a:lnTo>
                    <a:pt x="220905" y="1385195"/>
                  </a:lnTo>
                  <a:lnTo>
                    <a:pt x="219551" y="1386558"/>
                  </a:lnTo>
                  <a:lnTo>
                    <a:pt x="218423" y="1387693"/>
                  </a:lnTo>
                  <a:lnTo>
                    <a:pt x="216843" y="1389056"/>
                  </a:lnTo>
                  <a:lnTo>
                    <a:pt x="215038" y="1390191"/>
                  </a:lnTo>
                  <a:lnTo>
                    <a:pt x="213233" y="1391100"/>
                  </a:lnTo>
                  <a:lnTo>
                    <a:pt x="211428" y="1392008"/>
                  </a:lnTo>
                  <a:lnTo>
                    <a:pt x="209397" y="1392690"/>
                  </a:lnTo>
                  <a:lnTo>
                    <a:pt x="207141" y="1393144"/>
                  </a:lnTo>
                  <a:lnTo>
                    <a:pt x="204884" y="1393598"/>
                  </a:lnTo>
                  <a:lnTo>
                    <a:pt x="202628" y="1393825"/>
                  </a:lnTo>
                  <a:lnTo>
                    <a:pt x="200146" y="1393825"/>
                  </a:lnTo>
                  <a:lnTo>
                    <a:pt x="23693" y="1393825"/>
                  </a:lnTo>
                  <a:lnTo>
                    <a:pt x="21211" y="1393825"/>
                  </a:lnTo>
                  <a:lnTo>
                    <a:pt x="18954" y="1393598"/>
                  </a:lnTo>
                  <a:lnTo>
                    <a:pt x="16472" y="1393144"/>
                  </a:lnTo>
                  <a:lnTo>
                    <a:pt x="14441" y="1392690"/>
                  </a:lnTo>
                  <a:lnTo>
                    <a:pt x="12411" y="1392008"/>
                  </a:lnTo>
                  <a:lnTo>
                    <a:pt x="10605" y="1391100"/>
                  </a:lnTo>
                  <a:lnTo>
                    <a:pt x="8574" y="1390191"/>
                  </a:lnTo>
                  <a:lnTo>
                    <a:pt x="6995" y="1389056"/>
                  </a:lnTo>
                  <a:lnTo>
                    <a:pt x="5415" y="1387693"/>
                  </a:lnTo>
                  <a:lnTo>
                    <a:pt x="4287" y="1386558"/>
                  </a:lnTo>
                  <a:lnTo>
                    <a:pt x="3159" y="1385195"/>
                  </a:lnTo>
                  <a:lnTo>
                    <a:pt x="1805" y="1383832"/>
                  </a:lnTo>
                  <a:lnTo>
                    <a:pt x="1128" y="1382470"/>
                  </a:lnTo>
                  <a:lnTo>
                    <a:pt x="451" y="1380653"/>
                  </a:lnTo>
                  <a:lnTo>
                    <a:pt x="225" y="1379063"/>
                  </a:lnTo>
                  <a:lnTo>
                    <a:pt x="0" y="1377473"/>
                  </a:lnTo>
                  <a:lnTo>
                    <a:pt x="0" y="1091316"/>
                  </a:lnTo>
                  <a:lnTo>
                    <a:pt x="225" y="1089499"/>
                  </a:lnTo>
                  <a:lnTo>
                    <a:pt x="451" y="1087910"/>
                  </a:lnTo>
                  <a:lnTo>
                    <a:pt x="1128" y="1086547"/>
                  </a:lnTo>
                  <a:lnTo>
                    <a:pt x="1805" y="1084957"/>
                  </a:lnTo>
                  <a:lnTo>
                    <a:pt x="3159" y="1083367"/>
                  </a:lnTo>
                  <a:lnTo>
                    <a:pt x="4287" y="1082005"/>
                  </a:lnTo>
                  <a:lnTo>
                    <a:pt x="5415" y="1080869"/>
                  </a:lnTo>
                  <a:lnTo>
                    <a:pt x="6995" y="1079734"/>
                  </a:lnTo>
                  <a:lnTo>
                    <a:pt x="8574" y="1078598"/>
                  </a:lnTo>
                  <a:lnTo>
                    <a:pt x="10605" y="1077690"/>
                  </a:lnTo>
                  <a:lnTo>
                    <a:pt x="12411" y="1076781"/>
                  </a:lnTo>
                  <a:lnTo>
                    <a:pt x="14441" y="1076100"/>
                  </a:lnTo>
                  <a:lnTo>
                    <a:pt x="16472" y="1075419"/>
                  </a:lnTo>
                  <a:lnTo>
                    <a:pt x="18954" y="1075191"/>
                  </a:lnTo>
                  <a:lnTo>
                    <a:pt x="21211" y="1074964"/>
                  </a:lnTo>
                  <a:lnTo>
                    <a:pt x="23693" y="1074737"/>
                  </a:lnTo>
                  <a:close/>
                  <a:moveTo>
                    <a:pt x="307154" y="904875"/>
                  </a:moveTo>
                  <a:lnTo>
                    <a:pt x="309431" y="904875"/>
                  </a:lnTo>
                  <a:lnTo>
                    <a:pt x="487494" y="904875"/>
                  </a:lnTo>
                  <a:lnTo>
                    <a:pt x="489771" y="904875"/>
                  </a:lnTo>
                  <a:lnTo>
                    <a:pt x="492276" y="905328"/>
                  </a:lnTo>
                  <a:lnTo>
                    <a:pt x="494553" y="906007"/>
                  </a:lnTo>
                  <a:lnTo>
                    <a:pt x="496602" y="906685"/>
                  </a:lnTo>
                  <a:lnTo>
                    <a:pt x="498652" y="908043"/>
                  </a:lnTo>
                  <a:lnTo>
                    <a:pt x="500929" y="909174"/>
                  </a:lnTo>
                  <a:lnTo>
                    <a:pt x="502523" y="910758"/>
                  </a:lnTo>
                  <a:lnTo>
                    <a:pt x="504344" y="912342"/>
                  </a:lnTo>
                  <a:lnTo>
                    <a:pt x="505710" y="913926"/>
                  </a:lnTo>
                  <a:lnTo>
                    <a:pt x="507304" y="916188"/>
                  </a:lnTo>
                  <a:lnTo>
                    <a:pt x="508443" y="918225"/>
                  </a:lnTo>
                  <a:lnTo>
                    <a:pt x="509354" y="920261"/>
                  </a:lnTo>
                  <a:lnTo>
                    <a:pt x="510264" y="922750"/>
                  </a:lnTo>
                  <a:lnTo>
                    <a:pt x="510720" y="925012"/>
                  </a:lnTo>
                  <a:lnTo>
                    <a:pt x="511175" y="927501"/>
                  </a:lnTo>
                  <a:lnTo>
                    <a:pt x="511175" y="930216"/>
                  </a:lnTo>
                  <a:lnTo>
                    <a:pt x="511175" y="1368484"/>
                  </a:lnTo>
                  <a:lnTo>
                    <a:pt x="511175" y="1370973"/>
                  </a:lnTo>
                  <a:lnTo>
                    <a:pt x="510720" y="1373688"/>
                  </a:lnTo>
                  <a:lnTo>
                    <a:pt x="510264" y="1376177"/>
                  </a:lnTo>
                  <a:lnTo>
                    <a:pt x="509354" y="1378439"/>
                  </a:lnTo>
                  <a:lnTo>
                    <a:pt x="508443" y="1380702"/>
                  </a:lnTo>
                  <a:lnTo>
                    <a:pt x="507304" y="1382738"/>
                  </a:lnTo>
                  <a:lnTo>
                    <a:pt x="505710" y="1384549"/>
                  </a:lnTo>
                  <a:lnTo>
                    <a:pt x="504344" y="1386359"/>
                  </a:lnTo>
                  <a:lnTo>
                    <a:pt x="502523" y="1388169"/>
                  </a:lnTo>
                  <a:lnTo>
                    <a:pt x="500929" y="1389526"/>
                  </a:lnTo>
                  <a:lnTo>
                    <a:pt x="498652" y="1390884"/>
                  </a:lnTo>
                  <a:lnTo>
                    <a:pt x="496602" y="1391789"/>
                  </a:lnTo>
                  <a:lnTo>
                    <a:pt x="494553" y="1392694"/>
                  </a:lnTo>
                  <a:lnTo>
                    <a:pt x="492276" y="1393373"/>
                  </a:lnTo>
                  <a:lnTo>
                    <a:pt x="489771" y="1393599"/>
                  </a:lnTo>
                  <a:lnTo>
                    <a:pt x="487494" y="1393825"/>
                  </a:lnTo>
                  <a:lnTo>
                    <a:pt x="309431" y="1393825"/>
                  </a:lnTo>
                  <a:lnTo>
                    <a:pt x="307154" y="1393599"/>
                  </a:lnTo>
                  <a:lnTo>
                    <a:pt x="304422" y="1393373"/>
                  </a:lnTo>
                  <a:lnTo>
                    <a:pt x="302372" y="1392694"/>
                  </a:lnTo>
                  <a:lnTo>
                    <a:pt x="300323" y="1391789"/>
                  </a:lnTo>
                  <a:lnTo>
                    <a:pt x="298274" y="1390884"/>
                  </a:lnTo>
                  <a:lnTo>
                    <a:pt x="295997" y="1389526"/>
                  </a:lnTo>
                  <a:lnTo>
                    <a:pt x="294403" y="1388169"/>
                  </a:lnTo>
                  <a:lnTo>
                    <a:pt x="292581" y="1386359"/>
                  </a:lnTo>
                  <a:lnTo>
                    <a:pt x="291215" y="1384549"/>
                  </a:lnTo>
                  <a:lnTo>
                    <a:pt x="289621" y="1382738"/>
                  </a:lnTo>
                  <a:lnTo>
                    <a:pt x="288483" y="1380702"/>
                  </a:lnTo>
                  <a:lnTo>
                    <a:pt x="287572" y="1378439"/>
                  </a:lnTo>
                  <a:lnTo>
                    <a:pt x="286661" y="1376177"/>
                  </a:lnTo>
                  <a:lnTo>
                    <a:pt x="286206" y="1373688"/>
                  </a:lnTo>
                  <a:lnTo>
                    <a:pt x="285750" y="1370973"/>
                  </a:lnTo>
                  <a:lnTo>
                    <a:pt x="285750" y="1368484"/>
                  </a:lnTo>
                  <a:lnTo>
                    <a:pt x="285750" y="930216"/>
                  </a:lnTo>
                  <a:lnTo>
                    <a:pt x="285750" y="927501"/>
                  </a:lnTo>
                  <a:lnTo>
                    <a:pt x="286206" y="925012"/>
                  </a:lnTo>
                  <a:lnTo>
                    <a:pt x="286661" y="922750"/>
                  </a:lnTo>
                  <a:lnTo>
                    <a:pt x="287572" y="920261"/>
                  </a:lnTo>
                  <a:lnTo>
                    <a:pt x="288483" y="918225"/>
                  </a:lnTo>
                  <a:lnTo>
                    <a:pt x="289621" y="916188"/>
                  </a:lnTo>
                  <a:lnTo>
                    <a:pt x="291215" y="913926"/>
                  </a:lnTo>
                  <a:lnTo>
                    <a:pt x="292581" y="912342"/>
                  </a:lnTo>
                  <a:lnTo>
                    <a:pt x="294403" y="910758"/>
                  </a:lnTo>
                  <a:lnTo>
                    <a:pt x="295997" y="909174"/>
                  </a:lnTo>
                  <a:lnTo>
                    <a:pt x="298274" y="908043"/>
                  </a:lnTo>
                  <a:lnTo>
                    <a:pt x="300323" y="906685"/>
                  </a:lnTo>
                  <a:lnTo>
                    <a:pt x="302372" y="906007"/>
                  </a:lnTo>
                  <a:lnTo>
                    <a:pt x="304422" y="905328"/>
                  </a:lnTo>
                  <a:lnTo>
                    <a:pt x="307154" y="904875"/>
                  </a:lnTo>
                  <a:close/>
                  <a:moveTo>
                    <a:pt x="614065" y="754062"/>
                  </a:moveTo>
                  <a:lnTo>
                    <a:pt x="790874" y="754062"/>
                  </a:lnTo>
                  <a:lnTo>
                    <a:pt x="795848" y="754289"/>
                  </a:lnTo>
                  <a:lnTo>
                    <a:pt x="797883" y="754516"/>
                  </a:lnTo>
                  <a:lnTo>
                    <a:pt x="800144" y="754969"/>
                  </a:lnTo>
                  <a:lnTo>
                    <a:pt x="802179" y="755650"/>
                  </a:lnTo>
                  <a:lnTo>
                    <a:pt x="804214" y="756330"/>
                  </a:lnTo>
                  <a:lnTo>
                    <a:pt x="806023" y="757237"/>
                  </a:lnTo>
                  <a:lnTo>
                    <a:pt x="807605" y="758598"/>
                  </a:lnTo>
                  <a:lnTo>
                    <a:pt x="808962" y="759959"/>
                  </a:lnTo>
                  <a:lnTo>
                    <a:pt x="810545" y="761546"/>
                  </a:lnTo>
                  <a:lnTo>
                    <a:pt x="811675" y="763360"/>
                  </a:lnTo>
                  <a:lnTo>
                    <a:pt x="812579" y="765855"/>
                  </a:lnTo>
                  <a:lnTo>
                    <a:pt x="813484" y="768123"/>
                  </a:lnTo>
                  <a:lnTo>
                    <a:pt x="813936" y="770618"/>
                  </a:lnTo>
                  <a:lnTo>
                    <a:pt x="814388" y="773793"/>
                  </a:lnTo>
                  <a:lnTo>
                    <a:pt x="814388" y="776968"/>
                  </a:lnTo>
                  <a:lnTo>
                    <a:pt x="814388" y="1370920"/>
                  </a:lnTo>
                  <a:lnTo>
                    <a:pt x="814388" y="1374322"/>
                  </a:lnTo>
                  <a:lnTo>
                    <a:pt x="813936" y="1377043"/>
                  </a:lnTo>
                  <a:lnTo>
                    <a:pt x="813484" y="1379764"/>
                  </a:lnTo>
                  <a:lnTo>
                    <a:pt x="812579" y="1382259"/>
                  </a:lnTo>
                  <a:lnTo>
                    <a:pt x="811675" y="1384300"/>
                  </a:lnTo>
                  <a:lnTo>
                    <a:pt x="810545" y="1386114"/>
                  </a:lnTo>
                  <a:lnTo>
                    <a:pt x="808962" y="1387929"/>
                  </a:lnTo>
                  <a:lnTo>
                    <a:pt x="807605" y="1389290"/>
                  </a:lnTo>
                  <a:lnTo>
                    <a:pt x="806023" y="1390423"/>
                  </a:lnTo>
                  <a:lnTo>
                    <a:pt x="804214" y="1391331"/>
                  </a:lnTo>
                  <a:lnTo>
                    <a:pt x="802179" y="1392238"/>
                  </a:lnTo>
                  <a:lnTo>
                    <a:pt x="800144" y="1392691"/>
                  </a:lnTo>
                  <a:lnTo>
                    <a:pt x="797883" y="1393145"/>
                  </a:lnTo>
                  <a:lnTo>
                    <a:pt x="795848" y="1393598"/>
                  </a:lnTo>
                  <a:lnTo>
                    <a:pt x="790874" y="1393825"/>
                  </a:lnTo>
                  <a:lnTo>
                    <a:pt x="614065" y="1393825"/>
                  </a:lnTo>
                  <a:lnTo>
                    <a:pt x="609316" y="1393598"/>
                  </a:lnTo>
                  <a:lnTo>
                    <a:pt x="607055" y="1393145"/>
                  </a:lnTo>
                  <a:lnTo>
                    <a:pt x="605021" y="1392691"/>
                  </a:lnTo>
                  <a:lnTo>
                    <a:pt x="602760" y="1392238"/>
                  </a:lnTo>
                  <a:lnTo>
                    <a:pt x="600951" y="1391331"/>
                  </a:lnTo>
                  <a:lnTo>
                    <a:pt x="599142" y="1390423"/>
                  </a:lnTo>
                  <a:lnTo>
                    <a:pt x="597559" y="1389290"/>
                  </a:lnTo>
                  <a:lnTo>
                    <a:pt x="595977" y="1387929"/>
                  </a:lnTo>
                  <a:lnTo>
                    <a:pt x="594394" y="1386114"/>
                  </a:lnTo>
                  <a:lnTo>
                    <a:pt x="593263" y="1384300"/>
                  </a:lnTo>
                  <a:lnTo>
                    <a:pt x="592359" y="1382259"/>
                  </a:lnTo>
                  <a:lnTo>
                    <a:pt x="591681" y="1379764"/>
                  </a:lnTo>
                  <a:lnTo>
                    <a:pt x="591002" y="1377043"/>
                  </a:lnTo>
                  <a:lnTo>
                    <a:pt x="590776" y="1374322"/>
                  </a:lnTo>
                  <a:lnTo>
                    <a:pt x="590550" y="1370920"/>
                  </a:lnTo>
                  <a:lnTo>
                    <a:pt x="590550" y="776968"/>
                  </a:lnTo>
                  <a:lnTo>
                    <a:pt x="590776" y="773793"/>
                  </a:lnTo>
                  <a:lnTo>
                    <a:pt x="591002" y="770618"/>
                  </a:lnTo>
                  <a:lnTo>
                    <a:pt x="591681" y="768123"/>
                  </a:lnTo>
                  <a:lnTo>
                    <a:pt x="592359" y="765855"/>
                  </a:lnTo>
                  <a:lnTo>
                    <a:pt x="593263" y="763360"/>
                  </a:lnTo>
                  <a:lnTo>
                    <a:pt x="594394" y="761546"/>
                  </a:lnTo>
                  <a:lnTo>
                    <a:pt x="595977" y="759959"/>
                  </a:lnTo>
                  <a:lnTo>
                    <a:pt x="597559" y="758598"/>
                  </a:lnTo>
                  <a:lnTo>
                    <a:pt x="599142" y="757237"/>
                  </a:lnTo>
                  <a:lnTo>
                    <a:pt x="600951" y="756330"/>
                  </a:lnTo>
                  <a:lnTo>
                    <a:pt x="602760" y="755650"/>
                  </a:lnTo>
                  <a:lnTo>
                    <a:pt x="605021" y="754969"/>
                  </a:lnTo>
                  <a:lnTo>
                    <a:pt x="607055" y="754516"/>
                  </a:lnTo>
                  <a:lnTo>
                    <a:pt x="609316" y="754289"/>
                  </a:lnTo>
                  <a:lnTo>
                    <a:pt x="614065" y="754062"/>
                  </a:lnTo>
                  <a:close/>
                  <a:moveTo>
                    <a:pt x="925215" y="371475"/>
                  </a:moveTo>
                  <a:lnTo>
                    <a:pt x="1102024" y="371475"/>
                  </a:lnTo>
                  <a:lnTo>
                    <a:pt x="1106998" y="371702"/>
                  </a:lnTo>
                  <a:lnTo>
                    <a:pt x="1109033" y="371702"/>
                  </a:lnTo>
                  <a:lnTo>
                    <a:pt x="1111294" y="371929"/>
                  </a:lnTo>
                  <a:lnTo>
                    <a:pt x="1113329" y="372383"/>
                  </a:lnTo>
                  <a:lnTo>
                    <a:pt x="1115364" y="373290"/>
                  </a:lnTo>
                  <a:lnTo>
                    <a:pt x="1117173" y="374198"/>
                  </a:lnTo>
                  <a:lnTo>
                    <a:pt x="1118755" y="375332"/>
                  </a:lnTo>
                  <a:lnTo>
                    <a:pt x="1120112" y="376694"/>
                  </a:lnTo>
                  <a:lnTo>
                    <a:pt x="1121695" y="378509"/>
                  </a:lnTo>
                  <a:lnTo>
                    <a:pt x="1122825" y="381004"/>
                  </a:lnTo>
                  <a:lnTo>
                    <a:pt x="1123729" y="383727"/>
                  </a:lnTo>
                  <a:lnTo>
                    <a:pt x="1124634" y="387130"/>
                  </a:lnTo>
                  <a:lnTo>
                    <a:pt x="1125086" y="390987"/>
                  </a:lnTo>
                  <a:lnTo>
                    <a:pt x="1125538" y="395525"/>
                  </a:lnTo>
                  <a:lnTo>
                    <a:pt x="1125538" y="400517"/>
                  </a:lnTo>
                  <a:lnTo>
                    <a:pt x="1125538" y="1361609"/>
                  </a:lnTo>
                  <a:lnTo>
                    <a:pt x="1125538" y="1366827"/>
                  </a:lnTo>
                  <a:lnTo>
                    <a:pt x="1125086" y="1371138"/>
                  </a:lnTo>
                  <a:lnTo>
                    <a:pt x="1124634" y="1375222"/>
                  </a:lnTo>
                  <a:lnTo>
                    <a:pt x="1123729" y="1378398"/>
                  </a:lnTo>
                  <a:lnTo>
                    <a:pt x="1122825" y="1381348"/>
                  </a:lnTo>
                  <a:lnTo>
                    <a:pt x="1121695" y="1383617"/>
                  </a:lnTo>
                  <a:lnTo>
                    <a:pt x="1120112" y="1385432"/>
                  </a:lnTo>
                  <a:lnTo>
                    <a:pt x="1118755" y="1387020"/>
                  </a:lnTo>
                  <a:lnTo>
                    <a:pt x="1117173" y="1388381"/>
                  </a:lnTo>
                  <a:lnTo>
                    <a:pt x="1115364" y="1389289"/>
                  </a:lnTo>
                  <a:lnTo>
                    <a:pt x="1113329" y="1389743"/>
                  </a:lnTo>
                  <a:lnTo>
                    <a:pt x="1111294" y="1390196"/>
                  </a:lnTo>
                  <a:lnTo>
                    <a:pt x="1109033" y="1390423"/>
                  </a:lnTo>
                  <a:lnTo>
                    <a:pt x="1106998" y="1390650"/>
                  </a:lnTo>
                  <a:lnTo>
                    <a:pt x="1102024" y="1390650"/>
                  </a:lnTo>
                  <a:lnTo>
                    <a:pt x="925215" y="1390650"/>
                  </a:lnTo>
                  <a:lnTo>
                    <a:pt x="920466" y="1390650"/>
                  </a:lnTo>
                  <a:lnTo>
                    <a:pt x="918205" y="1390423"/>
                  </a:lnTo>
                  <a:lnTo>
                    <a:pt x="916171" y="1390196"/>
                  </a:lnTo>
                  <a:lnTo>
                    <a:pt x="913910" y="1389743"/>
                  </a:lnTo>
                  <a:lnTo>
                    <a:pt x="912101" y="1389289"/>
                  </a:lnTo>
                  <a:lnTo>
                    <a:pt x="910292" y="1388381"/>
                  </a:lnTo>
                  <a:lnTo>
                    <a:pt x="908709" y="1387020"/>
                  </a:lnTo>
                  <a:lnTo>
                    <a:pt x="907127" y="1385432"/>
                  </a:lnTo>
                  <a:lnTo>
                    <a:pt x="905544" y="1383617"/>
                  </a:lnTo>
                  <a:lnTo>
                    <a:pt x="904413" y="1381348"/>
                  </a:lnTo>
                  <a:lnTo>
                    <a:pt x="903509" y="1378398"/>
                  </a:lnTo>
                  <a:lnTo>
                    <a:pt x="902831" y="1375222"/>
                  </a:lnTo>
                  <a:lnTo>
                    <a:pt x="902152" y="1371138"/>
                  </a:lnTo>
                  <a:lnTo>
                    <a:pt x="901926" y="1366827"/>
                  </a:lnTo>
                  <a:lnTo>
                    <a:pt x="901700" y="1361609"/>
                  </a:lnTo>
                  <a:lnTo>
                    <a:pt x="901700" y="400517"/>
                  </a:lnTo>
                  <a:lnTo>
                    <a:pt x="901926" y="395525"/>
                  </a:lnTo>
                  <a:lnTo>
                    <a:pt x="902152" y="390987"/>
                  </a:lnTo>
                  <a:lnTo>
                    <a:pt x="902831" y="387130"/>
                  </a:lnTo>
                  <a:lnTo>
                    <a:pt x="903509" y="383727"/>
                  </a:lnTo>
                  <a:lnTo>
                    <a:pt x="904413" y="381004"/>
                  </a:lnTo>
                  <a:lnTo>
                    <a:pt x="905544" y="378509"/>
                  </a:lnTo>
                  <a:lnTo>
                    <a:pt x="907127" y="376694"/>
                  </a:lnTo>
                  <a:lnTo>
                    <a:pt x="908709" y="375332"/>
                  </a:lnTo>
                  <a:lnTo>
                    <a:pt x="910292" y="374198"/>
                  </a:lnTo>
                  <a:lnTo>
                    <a:pt x="912101" y="373290"/>
                  </a:lnTo>
                  <a:lnTo>
                    <a:pt x="913910" y="372383"/>
                  </a:lnTo>
                  <a:lnTo>
                    <a:pt x="916171" y="371929"/>
                  </a:lnTo>
                  <a:lnTo>
                    <a:pt x="918205" y="371702"/>
                  </a:lnTo>
                  <a:lnTo>
                    <a:pt x="920466" y="371702"/>
                  </a:lnTo>
                  <a:lnTo>
                    <a:pt x="925215" y="371475"/>
                  </a:lnTo>
                  <a:close/>
                  <a:moveTo>
                    <a:pt x="866187" y="0"/>
                  </a:moveTo>
                  <a:lnTo>
                    <a:pt x="1014412" y="183647"/>
                  </a:lnTo>
                  <a:lnTo>
                    <a:pt x="885708" y="183647"/>
                  </a:lnTo>
                  <a:lnTo>
                    <a:pt x="882530" y="200651"/>
                  </a:lnTo>
                  <a:lnTo>
                    <a:pt x="879126" y="217202"/>
                  </a:lnTo>
                  <a:lnTo>
                    <a:pt x="875494" y="233980"/>
                  </a:lnTo>
                  <a:lnTo>
                    <a:pt x="871862" y="250077"/>
                  </a:lnTo>
                  <a:lnTo>
                    <a:pt x="867776" y="265948"/>
                  </a:lnTo>
                  <a:lnTo>
                    <a:pt x="863690" y="281365"/>
                  </a:lnTo>
                  <a:lnTo>
                    <a:pt x="859150" y="296782"/>
                  </a:lnTo>
                  <a:lnTo>
                    <a:pt x="854384" y="311746"/>
                  </a:lnTo>
                  <a:lnTo>
                    <a:pt x="849844" y="326483"/>
                  </a:lnTo>
                  <a:lnTo>
                    <a:pt x="844623" y="340994"/>
                  </a:lnTo>
                  <a:lnTo>
                    <a:pt x="839402" y="355051"/>
                  </a:lnTo>
                  <a:lnTo>
                    <a:pt x="834181" y="369107"/>
                  </a:lnTo>
                  <a:lnTo>
                    <a:pt x="828734" y="382711"/>
                  </a:lnTo>
                  <a:lnTo>
                    <a:pt x="822832" y="396088"/>
                  </a:lnTo>
                  <a:lnTo>
                    <a:pt x="816930" y="409238"/>
                  </a:lnTo>
                  <a:lnTo>
                    <a:pt x="811028" y="422161"/>
                  </a:lnTo>
                  <a:lnTo>
                    <a:pt x="804900" y="434857"/>
                  </a:lnTo>
                  <a:lnTo>
                    <a:pt x="798317" y="446874"/>
                  </a:lnTo>
                  <a:lnTo>
                    <a:pt x="791734" y="459117"/>
                  </a:lnTo>
                  <a:lnTo>
                    <a:pt x="785151" y="471133"/>
                  </a:lnTo>
                  <a:lnTo>
                    <a:pt x="778342" y="482470"/>
                  </a:lnTo>
                  <a:lnTo>
                    <a:pt x="771305" y="494033"/>
                  </a:lnTo>
                  <a:lnTo>
                    <a:pt x="764041" y="505142"/>
                  </a:lnTo>
                  <a:lnTo>
                    <a:pt x="756777" y="516025"/>
                  </a:lnTo>
                  <a:lnTo>
                    <a:pt x="749514" y="526681"/>
                  </a:lnTo>
                  <a:lnTo>
                    <a:pt x="742023" y="537110"/>
                  </a:lnTo>
                  <a:lnTo>
                    <a:pt x="734305" y="547313"/>
                  </a:lnTo>
                  <a:lnTo>
                    <a:pt x="726588" y="557062"/>
                  </a:lnTo>
                  <a:lnTo>
                    <a:pt x="718643" y="567038"/>
                  </a:lnTo>
                  <a:lnTo>
                    <a:pt x="710698" y="576334"/>
                  </a:lnTo>
                  <a:lnTo>
                    <a:pt x="702754" y="585629"/>
                  </a:lnTo>
                  <a:lnTo>
                    <a:pt x="694582" y="594698"/>
                  </a:lnTo>
                  <a:lnTo>
                    <a:pt x="686183" y="603767"/>
                  </a:lnTo>
                  <a:lnTo>
                    <a:pt x="677785" y="612156"/>
                  </a:lnTo>
                  <a:lnTo>
                    <a:pt x="669159" y="620545"/>
                  </a:lnTo>
                  <a:lnTo>
                    <a:pt x="660533" y="628934"/>
                  </a:lnTo>
                  <a:lnTo>
                    <a:pt x="651908" y="636869"/>
                  </a:lnTo>
                  <a:lnTo>
                    <a:pt x="643282" y="644578"/>
                  </a:lnTo>
                  <a:lnTo>
                    <a:pt x="634429" y="652286"/>
                  </a:lnTo>
                  <a:lnTo>
                    <a:pt x="625577" y="659541"/>
                  </a:lnTo>
                  <a:lnTo>
                    <a:pt x="616497" y="666797"/>
                  </a:lnTo>
                  <a:lnTo>
                    <a:pt x="607417" y="673825"/>
                  </a:lnTo>
                  <a:lnTo>
                    <a:pt x="598338" y="680627"/>
                  </a:lnTo>
                  <a:lnTo>
                    <a:pt x="589258" y="687429"/>
                  </a:lnTo>
                  <a:lnTo>
                    <a:pt x="579952" y="693777"/>
                  </a:lnTo>
                  <a:lnTo>
                    <a:pt x="570645" y="700125"/>
                  </a:lnTo>
                  <a:lnTo>
                    <a:pt x="561565" y="706020"/>
                  </a:lnTo>
                  <a:lnTo>
                    <a:pt x="552259" y="711915"/>
                  </a:lnTo>
                  <a:lnTo>
                    <a:pt x="542725" y="717810"/>
                  </a:lnTo>
                  <a:lnTo>
                    <a:pt x="533191" y="723478"/>
                  </a:lnTo>
                  <a:lnTo>
                    <a:pt x="523885" y="728919"/>
                  </a:lnTo>
                  <a:lnTo>
                    <a:pt x="514351" y="733907"/>
                  </a:lnTo>
                  <a:lnTo>
                    <a:pt x="504818" y="739122"/>
                  </a:lnTo>
                  <a:lnTo>
                    <a:pt x="495284" y="743883"/>
                  </a:lnTo>
                  <a:lnTo>
                    <a:pt x="485750" y="748644"/>
                  </a:lnTo>
                  <a:lnTo>
                    <a:pt x="476217" y="753179"/>
                  </a:lnTo>
                  <a:lnTo>
                    <a:pt x="466683" y="757486"/>
                  </a:lnTo>
                  <a:lnTo>
                    <a:pt x="457149" y="761794"/>
                  </a:lnTo>
                  <a:lnTo>
                    <a:pt x="437855" y="769956"/>
                  </a:lnTo>
                  <a:lnTo>
                    <a:pt x="419015" y="777438"/>
                  </a:lnTo>
                  <a:lnTo>
                    <a:pt x="399948" y="784467"/>
                  </a:lnTo>
                  <a:lnTo>
                    <a:pt x="381107" y="790815"/>
                  </a:lnTo>
                  <a:lnTo>
                    <a:pt x="362040" y="796936"/>
                  </a:lnTo>
                  <a:lnTo>
                    <a:pt x="343654" y="802151"/>
                  </a:lnTo>
                  <a:lnTo>
                    <a:pt x="325041" y="807139"/>
                  </a:lnTo>
                  <a:lnTo>
                    <a:pt x="306881" y="811673"/>
                  </a:lnTo>
                  <a:lnTo>
                    <a:pt x="288722" y="815528"/>
                  </a:lnTo>
                  <a:lnTo>
                    <a:pt x="271244" y="819382"/>
                  </a:lnTo>
                  <a:lnTo>
                    <a:pt x="253539" y="822556"/>
                  </a:lnTo>
                  <a:lnTo>
                    <a:pt x="236514" y="825504"/>
                  </a:lnTo>
                  <a:lnTo>
                    <a:pt x="219944" y="827998"/>
                  </a:lnTo>
                  <a:lnTo>
                    <a:pt x="203828" y="830038"/>
                  </a:lnTo>
                  <a:lnTo>
                    <a:pt x="187938" y="831852"/>
                  </a:lnTo>
                  <a:lnTo>
                    <a:pt x="172503" y="833666"/>
                  </a:lnTo>
                  <a:lnTo>
                    <a:pt x="157748" y="835026"/>
                  </a:lnTo>
                  <a:lnTo>
                    <a:pt x="143448" y="835933"/>
                  </a:lnTo>
                  <a:lnTo>
                    <a:pt x="129602" y="836840"/>
                  </a:lnTo>
                  <a:lnTo>
                    <a:pt x="116436" y="837293"/>
                  </a:lnTo>
                  <a:lnTo>
                    <a:pt x="103725" y="837747"/>
                  </a:lnTo>
                  <a:lnTo>
                    <a:pt x="91921" y="837973"/>
                  </a:lnTo>
                  <a:lnTo>
                    <a:pt x="80571" y="838200"/>
                  </a:lnTo>
                  <a:lnTo>
                    <a:pt x="60369" y="837973"/>
                  </a:lnTo>
                  <a:lnTo>
                    <a:pt x="43345" y="837520"/>
                  </a:lnTo>
                  <a:lnTo>
                    <a:pt x="29499" y="836840"/>
                  </a:lnTo>
                  <a:lnTo>
                    <a:pt x="19511" y="836386"/>
                  </a:lnTo>
                  <a:lnTo>
                    <a:pt x="11112" y="835480"/>
                  </a:lnTo>
                  <a:lnTo>
                    <a:pt x="26094" y="834119"/>
                  </a:lnTo>
                  <a:lnTo>
                    <a:pt x="40848" y="832079"/>
                  </a:lnTo>
                  <a:lnTo>
                    <a:pt x="55375" y="830265"/>
                  </a:lnTo>
                  <a:lnTo>
                    <a:pt x="69676" y="828224"/>
                  </a:lnTo>
                  <a:lnTo>
                    <a:pt x="83976" y="826184"/>
                  </a:lnTo>
                  <a:lnTo>
                    <a:pt x="97823" y="823690"/>
                  </a:lnTo>
                  <a:lnTo>
                    <a:pt x="111669" y="821423"/>
                  </a:lnTo>
                  <a:lnTo>
                    <a:pt x="125516" y="818929"/>
                  </a:lnTo>
                  <a:lnTo>
                    <a:pt x="138908" y="815981"/>
                  </a:lnTo>
                  <a:lnTo>
                    <a:pt x="152301" y="813261"/>
                  </a:lnTo>
                  <a:lnTo>
                    <a:pt x="165693" y="810540"/>
                  </a:lnTo>
                  <a:lnTo>
                    <a:pt x="178405" y="807366"/>
                  </a:lnTo>
                  <a:lnTo>
                    <a:pt x="191343" y="804418"/>
                  </a:lnTo>
                  <a:lnTo>
                    <a:pt x="204055" y="801017"/>
                  </a:lnTo>
                  <a:lnTo>
                    <a:pt x="216312" y="797617"/>
                  </a:lnTo>
                  <a:lnTo>
                    <a:pt x="228797" y="793989"/>
                  </a:lnTo>
                  <a:lnTo>
                    <a:pt x="241054" y="790588"/>
                  </a:lnTo>
                  <a:lnTo>
                    <a:pt x="252858" y="786734"/>
                  </a:lnTo>
                  <a:lnTo>
                    <a:pt x="264888" y="783106"/>
                  </a:lnTo>
                  <a:lnTo>
                    <a:pt x="276692" y="779025"/>
                  </a:lnTo>
                  <a:lnTo>
                    <a:pt x="288041" y="775171"/>
                  </a:lnTo>
                  <a:lnTo>
                    <a:pt x="299618" y="770863"/>
                  </a:lnTo>
                  <a:lnTo>
                    <a:pt x="310513" y="766782"/>
                  </a:lnTo>
                  <a:lnTo>
                    <a:pt x="321863" y="762474"/>
                  </a:lnTo>
                  <a:lnTo>
                    <a:pt x="332531" y="757940"/>
                  </a:lnTo>
                  <a:lnTo>
                    <a:pt x="343427" y="753632"/>
                  </a:lnTo>
                  <a:lnTo>
                    <a:pt x="353869" y="748871"/>
                  </a:lnTo>
                  <a:lnTo>
                    <a:pt x="364310" y="744336"/>
                  </a:lnTo>
                  <a:lnTo>
                    <a:pt x="384739" y="734587"/>
                  </a:lnTo>
                  <a:lnTo>
                    <a:pt x="404715" y="724838"/>
                  </a:lnTo>
                  <a:lnTo>
                    <a:pt x="423782" y="714635"/>
                  </a:lnTo>
                  <a:lnTo>
                    <a:pt x="442622" y="703979"/>
                  </a:lnTo>
                  <a:lnTo>
                    <a:pt x="460554" y="693323"/>
                  </a:lnTo>
                  <a:lnTo>
                    <a:pt x="478260" y="682214"/>
                  </a:lnTo>
                  <a:lnTo>
                    <a:pt x="495057" y="671104"/>
                  </a:lnTo>
                  <a:lnTo>
                    <a:pt x="511400" y="659541"/>
                  </a:lnTo>
                  <a:lnTo>
                    <a:pt x="527290" y="647752"/>
                  </a:lnTo>
                  <a:lnTo>
                    <a:pt x="542725" y="635962"/>
                  </a:lnTo>
                  <a:lnTo>
                    <a:pt x="557479" y="623719"/>
                  </a:lnTo>
                  <a:lnTo>
                    <a:pt x="571780" y="611476"/>
                  </a:lnTo>
                  <a:lnTo>
                    <a:pt x="585853" y="599006"/>
                  </a:lnTo>
                  <a:lnTo>
                    <a:pt x="599246" y="586536"/>
                  </a:lnTo>
                  <a:lnTo>
                    <a:pt x="612184" y="574066"/>
                  </a:lnTo>
                  <a:lnTo>
                    <a:pt x="624215" y="561143"/>
                  </a:lnTo>
                  <a:lnTo>
                    <a:pt x="636245" y="548446"/>
                  </a:lnTo>
                  <a:lnTo>
                    <a:pt x="647822" y="535296"/>
                  </a:lnTo>
                  <a:lnTo>
                    <a:pt x="658717" y="522600"/>
                  </a:lnTo>
                  <a:lnTo>
                    <a:pt x="669613" y="509677"/>
                  </a:lnTo>
                  <a:lnTo>
                    <a:pt x="679601" y="496527"/>
                  </a:lnTo>
                  <a:lnTo>
                    <a:pt x="689361" y="483376"/>
                  </a:lnTo>
                  <a:lnTo>
                    <a:pt x="698441" y="470680"/>
                  </a:lnTo>
                  <a:lnTo>
                    <a:pt x="707520" y="457757"/>
                  </a:lnTo>
                  <a:lnTo>
                    <a:pt x="716146" y="444607"/>
                  </a:lnTo>
                  <a:lnTo>
                    <a:pt x="724091" y="431683"/>
                  </a:lnTo>
                  <a:lnTo>
                    <a:pt x="732035" y="419214"/>
                  </a:lnTo>
                  <a:lnTo>
                    <a:pt x="739299" y="406517"/>
                  </a:lnTo>
                  <a:lnTo>
                    <a:pt x="746336" y="393820"/>
                  </a:lnTo>
                  <a:lnTo>
                    <a:pt x="753146" y="381577"/>
                  </a:lnTo>
                  <a:lnTo>
                    <a:pt x="759501" y="369107"/>
                  </a:lnTo>
                  <a:lnTo>
                    <a:pt x="765176" y="356864"/>
                  </a:lnTo>
                  <a:lnTo>
                    <a:pt x="770851" y="345075"/>
                  </a:lnTo>
                  <a:lnTo>
                    <a:pt x="776299" y="333285"/>
                  </a:lnTo>
                  <a:lnTo>
                    <a:pt x="781520" y="321722"/>
                  </a:lnTo>
                  <a:lnTo>
                    <a:pt x="786059" y="310386"/>
                  </a:lnTo>
                  <a:lnTo>
                    <a:pt x="790599" y="299050"/>
                  </a:lnTo>
                  <a:lnTo>
                    <a:pt x="794685" y="288394"/>
                  </a:lnTo>
                  <a:lnTo>
                    <a:pt x="798544" y="277737"/>
                  </a:lnTo>
                  <a:lnTo>
                    <a:pt x="802176" y="267308"/>
                  </a:lnTo>
                  <a:lnTo>
                    <a:pt x="808531" y="247810"/>
                  </a:lnTo>
                  <a:lnTo>
                    <a:pt x="814206" y="229445"/>
                  </a:lnTo>
                  <a:lnTo>
                    <a:pt x="818973" y="212441"/>
                  </a:lnTo>
                  <a:lnTo>
                    <a:pt x="822605" y="197250"/>
                  </a:lnTo>
                  <a:lnTo>
                    <a:pt x="825783" y="183647"/>
                  </a:lnTo>
                  <a:lnTo>
                    <a:pt x="695944" y="183647"/>
                  </a:lnTo>
                  <a:lnTo>
                    <a:pt x="866187" y="0"/>
                  </a:lnTo>
                  <a:close/>
                </a:path>
              </a:pathLst>
            </a:custGeom>
            <a:solidFill>
              <a:schemeClr val="bg1"/>
            </a:solidFill>
            <a:ln>
              <a:noFill/>
            </a:ln>
          </p:spPr>
          <p:txBody>
            <a:bodyPr anchor="ctr"/>
            <a:lstStyle/>
            <a:p>
              <a:pPr rtl="0">
                <a:buFontTx/>
                <a:buNone/>
              </a:pPr>
              <a:endParaRPr lang="zh-CN" altLang="en-US" sz="1400">
                <a:solidFill>
                  <a:srgbClr val="000000"/>
                </a:solidFill>
                <a:latin typeface="Segoe UI" panose="020B0502040204020203"/>
                <a:ea typeface="微软雅黑" panose="020B0503020204020204" charset="-122"/>
              </a:endParaRPr>
            </a:p>
          </p:txBody>
        </p:sp>
      </p:grpSp>
      <p:sp>
        <p:nvSpPr>
          <p:cNvPr id="93" name="矩形 92"/>
          <p:cNvSpPr/>
          <p:nvPr/>
        </p:nvSpPr>
        <p:spPr>
          <a:xfrm>
            <a:off x="3573578" y="5413500"/>
            <a:ext cx="3005669" cy="11241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600" b="1" dirty="0">
                <a:solidFill>
                  <a:schemeClr val="tx2"/>
                </a:solidFill>
                <a:latin typeface="微软雅黑" panose="020B0503020204020204" charset="-122"/>
                <a:ea typeface="微软雅黑" panose="020B0503020204020204" charset="-122"/>
                <a:sym typeface="+mn-ea"/>
              </a:rPr>
              <a:t>智能匹配</a:t>
            </a:r>
            <a:endParaRPr lang="en-US" altLang="zh-CN" sz="1600" b="1" dirty="0">
              <a:solidFill>
                <a:schemeClr val="tx2"/>
              </a:solidFill>
              <a:latin typeface="微软雅黑" panose="020B0503020204020204" charset="-122"/>
              <a:ea typeface="微软雅黑" panose="020B0503020204020204" charset="-122"/>
              <a:sym typeface="+mn-ea"/>
            </a:endParaRPr>
          </a:p>
          <a:p>
            <a:pPr algn="ctr">
              <a:lnSpc>
                <a:spcPct val="150000"/>
              </a:lnSpc>
            </a:pPr>
            <a:r>
              <a:rPr lang="zh-CN" altLang="en-US" sz="1400" dirty="0">
                <a:solidFill>
                  <a:schemeClr val="tx2"/>
                </a:solidFill>
                <a:latin typeface="微软雅黑" panose="020B0503020204020204" charset="-122"/>
                <a:ea typeface="微软雅黑" panose="020B0503020204020204" charset="-122"/>
              </a:rPr>
              <a:t>（智能匹配</a:t>
            </a:r>
            <a:r>
              <a:rPr lang="en-US" altLang="zh-CN" sz="1400" dirty="0">
                <a:solidFill>
                  <a:schemeClr val="tx2"/>
                </a:solidFill>
                <a:latin typeface="微软雅黑" panose="020B0503020204020204" charset="-122"/>
                <a:ea typeface="微软雅黑" panose="020B0503020204020204" charset="-122"/>
              </a:rPr>
              <a:t>-</a:t>
            </a:r>
            <a:r>
              <a:rPr lang="zh-CN" altLang="en-US" sz="1400" dirty="0">
                <a:solidFill>
                  <a:schemeClr val="tx2"/>
                </a:solidFill>
                <a:latin typeface="微软雅黑" panose="020B0503020204020204" charset="-122"/>
                <a:ea typeface="微软雅黑" panose="020B0503020204020204" charset="-122"/>
              </a:rPr>
              <a:t>核心词</a:t>
            </a:r>
            <a:r>
              <a:rPr lang="en-US" altLang="zh-CN" sz="1400" dirty="0">
                <a:solidFill>
                  <a:schemeClr val="tx2"/>
                </a:solidFill>
                <a:latin typeface="微软雅黑" panose="020B0503020204020204" charset="-122"/>
                <a:ea typeface="微软雅黑" panose="020B0503020204020204" charset="-122"/>
              </a:rPr>
              <a:t>+</a:t>
            </a:r>
            <a:r>
              <a:rPr lang="zh-CN" altLang="en-US" sz="1400" dirty="0">
                <a:solidFill>
                  <a:schemeClr val="tx2"/>
                </a:solidFill>
                <a:latin typeface="微软雅黑" panose="020B0503020204020204" charset="-122"/>
                <a:ea typeface="微软雅黑" panose="020B0503020204020204" charset="-122"/>
              </a:rPr>
              <a:t>智能匹配</a:t>
            </a:r>
            <a:r>
              <a:rPr lang="zh-CN" altLang="en-US" sz="1200" dirty="0">
                <a:solidFill>
                  <a:schemeClr val="tx2"/>
                </a:solidFill>
                <a:latin typeface="微软雅黑" panose="020B0503020204020204" charset="-122"/>
                <a:ea typeface="微软雅黑" panose="020B0503020204020204" charset="-122"/>
              </a:rPr>
              <a:t>）</a:t>
            </a:r>
            <a:endParaRPr lang="zh-CN" altLang="en-US" sz="1200" dirty="0">
              <a:solidFill>
                <a:schemeClr val="bg1"/>
              </a:solidFill>
              <a:latin typeface="微软雅黑" panose="020B0503020204020204" charset="-122"/>
              <a:ea typeface="微软雅黑" panose="020B0503020204020204" charset="-122"/>
              <a:sym typeface="+mn-ea"/>
            </a:endParaRPr>
          </a:p>
        </p:txBody>
      </p:sp>
      <p:sp>
        <p:nvSpPr>
          <p:cNvPr id="94" name="右箭头 93"/>
          <p:cNvSpPr/>
          <p:nvPr/>
        </p:nvSpPr>
        <p:spPr>
          <a:xfrm rot="2188433">
            <a:off x="2949384" y="4773272"/>
            <a:ext cx="1073697" cy="474918"/>
          </a:xfrm>
          <a:prstGeom prst="rightArrow">
            <a:avLst/>
          </a:prstGeom>
          <a:solidFill>
            <a:schemeClr val="tx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bg1"/>
                </a:solidFill>
                <a:latin typeface="微软雅黑" panose="020B0503020204020204" charset="-122"/>
                <a:ea typeface="微软雅黑" panose="020B0503020204020204" charset="-122"/>
              </a:rPr>
              <a:t>手动圈核心词</a:t>
            </a:r>
            <a:endParaRPr lang="zh-CN" altLang="en-US" sz="1000" dirty="0">
              <a:solidFill>
                <a:schemeClr val="bg1"/>
              </a:solidFill>
              <a:latin typeface="微软雅黑" panose="020B0503020204020204" charset="-122"/>
              <a:ea typeface="微软雅黑" panose="020B0503020204020204" charset="-122"/>
            </a:endParaRPr>
          </a:p>
        </p:txBody>
      </p:sp>
      <p:sp>
        <p:nvSpPr>
          <p:cNvPr id="95" name="文本框 94"/>
          <p:cNvSpPr txBox="1"/>
          <p:nvPr/>
        </p:nvSpPr>
        <p:spPr>
          <a:xfrm>
            <a:off x="3787564" y="5121234"/>
            <a:ext cx="2614198" cy="400110"/>
          </a:xfrm>
          <a:prstGeom prst="rect">
            <a:avLst/>
          </a:prstGeom>
          <a:noFill/>
        </p:spPr>
        <p:txBody>
          <a:bodyPr wrap="square" rtlCol="0">
            <a:spAutoFit/>
          </a:bodyPr>
          <a:lstStyle/>
          <a:p>
            <a:r>
              <a:rPr lang="zh-CN" altLang="en-US" sz="1000" dirty="0">
                <a:solidFill>
                  <a:schemeClr val="tx2">
                    <a:lumMod val="40000"/>
                    <a:lumOff val="60000"/>
                  </a:schemeClr>
                </a:solidFill>
                <a:latin typeface="微软雅黑" panose="020B0503020204020204" charset="-122"/>
                <a:ea typeface="微软雅黑" panose="020B0503020204020204" charset="-122"/>
              </a:rPr>
              <a:t>（短语核心在定义上偏离了短语包含的范畴，实际上是以智能匹配的方式去识别核心词）</a:t>
            </a:r>
            <a:endParaRPr kumimoji="1" lang="zh-CN" altLang="en-US" sz="1600" dirty="0">
              <a:solidFill>
                <a:schemeClr val="tx2">
                  <a:lumMod val="40000"/>
                  <a:lumOff val="60000"/>
                </a:schemeClr>
              </a:solidFill>
            </a:endParaRPr>
          </a:p>
        </p:txBody>
      </p:sp>
      <p:sp>
        <p:nvSpPr>
          <p:cNvPr id="96" name="右箭头 95"/>
          <p:cNvSpPr/>
          <p:nvPr/>
        </p:nvSpPr>
        <p:spPr>
          <a:xfrm>
            <a:off x="3308777" y="4051586"/>
            <a:ext cx="493607" cy="415713"/>
          </a:xfrm>
          <a:prstGeom prst="rightArrow">
            <a:avLst/>
          </a:prstGeom>
          <a:solidFill>
            <a:schemeClr val="tx1">
              <a:lumMod val="75000"/>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400" dirty="0">
              <a:solidFill>
                <a:schemeClr val="tx1"/>
              </a:solidFill>
              <a:latin typeface="微软雅黑" panose="020B0503020204020204" charset="-122"/>
              <a:ea typeface="微软雅黑" panose="020B0503020204020204" charset="-122"/>
              <a:sym typeface="+mn-ea"/>
            </a:endParaRPr>
          </a:p>
        </p:txBody>
      </p:sp>
      <p:sp>
        <p:nvSpPr>
          <p:cNvPr id="97" name="右箭头 96"/>
          <p:cNvSpPr/>
          <p:nvPr/>
        </p:nvSpPr>
        <p:spPr>
          <a:xfrm>
            <a:off x="3293957" y="2231470"/>
            <a:ext cx="493607" cy="415713"/>
          </a:xfrm>
          <a:prstGeom prst="rightArrow">
            <a:avLst/>
          </a:prstGeom>
          <a:solidFill>
            <a:schemeClr val="accent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400" dirty="0">
              <a:solidFill>
                <a:schemeClr val="tx1"/>
              </a:solidFill>
              <a:latin typeface="微软雅黑" panose="020B0503020204020204" charset="-122"/>
              <a:ea typeface="微软雅黑" panose="020B0503020204020204" charset="-122"/>
              <a:sym typeface="+mn-ea"/>
            </a:endParaRPr>
          </a:p>
        </p:txBody>
      </p:sp>
      <p:sp>
        <p:nvSpPr>
          <p:cNvPr id="98" name="右箭头 97"/>
          <p:cNvSpPr/>
          <p:nvPr/>
        </p:nvSpPr>
        <p:spPr>
          <a:xfrm>
            <a:off x="3274859" y="5731823"/>
            <a:ext cx="527525" cy="415713"/>
          </a:xfrm>
          <a:prstGeom prst="rightArrow">
            <a:avLst/>
          </a:prstGeom>
          <a:solidFill>
            <a:schemeClr val="tx2">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endParaRPr lang="zh-CN" altLang="en-US" sz="1400" dirty="0">
              <a:solidFill>
                <a:schemeClr val="tx1"/>
              </a:solidFill>
              <a:latin typeface="微软雅黑" panose="020B0503020204020204" charset="-122"/>
              <a:ea typeface="微软雅黑" panose="020B0503020204020204" charset="-122"/>
              <a:sym typeface="+mn-ea"/>
            </a:endParaRPr>
          </a:p>
        </p:txBody>
      </p:sp>
      <p:sp>
        <p:nvSpPr>
          <p:cNvPr id="99" name="椭圆 98"/>
          <p:cNvSpPr/>
          <p:nvPr/>
        </p:nvSpPr>
        <p:spPr>
          <a:xfrm>
            <a:off x="684414" y="2338921"/>
            <a:ext cx="709998" cy="70999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solidFill>
                  <a:srgbClr val="000000"/>
                </a:solidFill>
                <a:latin typeface="微软雅黑" panose="020B0503020204020204" charset="-122"/>
                <a:ea typeface="微软雅黑" panose="020B0503020204020204" charset="-122"/>
              </a:rPr>
              <a:t>字面精确</a:t>
            </a:r>
            <a:endParaRPr kumimoji="1" lang="zh-CN" altLang="en-US" sz="1200" dirty="0">
              <a:solidFill>
                <a:srgbClr val="000000"/>
              </a:solidFill>
              <a:latin typeface="微软雅黑" panose="020B0503020204020204" charset="-122"/>
              <a:ea typeface="微软雅黑" panose="020B0503020204020204" charset="-122"/>
            </a:endParaRPr>
          </a:p>
        </p:txBody>
      </p:sp>
      <p:sp>
        <p:nvSpPr>
          <p:cNvPr id="100" name="椭圆 99"/>
          <p:cNvSpPr/>
          <p:nvPr/>
        </p:nvSpPr>
        <p:spPr>
          <a:xfrm>
            <a:off x="1504823" y="2345447"/>
            <a:ext cx="709998" cy="70999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solidFill>
                  <a:srgbClr val="000000"/>
                </a:solidFill>
                <a:latin typeface="微软雅黑" panose="020B0503020204020204" charset="-122"/>
                <a:ea typeface="微软雅黑" panose="020B0503020204020204" charset="-122"/>
              </a:rPr>
              <a:t>高级精确</a:t>
            </a:r>
            <a:endParaRPr kumimoji="1" lang="zh-CN" altLang="en-US" sz="1200" dirty="0">
              <a:solidFill>
                <a:srgbClr val="000000"/>
              </a:solidFill>
              <a:latin typeface="微软雅黑" panose="020B0503020204020204" charset="-122"/>
              <a:ea typeface="微软雅黑" panose="020B0503020204020204" charset="-122"/>
            </a:endParaRPr>
          </a:p>
        </p:txBody>
      </p:sp>
      <p:sp>
        <p:nvSpPr>
          <p:cNvPr id="101" name="椭圆 100"/>
          <p:cNvSpPr/>
          <p:nvPr/>
        </p:nvSpPr>
        <p:spPr>
          <a:xfrm>
            <a:off x="2325232" y="2333902"/>
            <a:ext cx="709998" cy="709998"/>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solidFill>
                  <a:srgbClr val="000000"/>
                </a:solidFill>
                <a:latin typeface="微软雅黑" panose="020B0503020204020204" charset="-122"/>
                <a:ea typeface="微软雅黑" panose="020B0503020204020204" charset="-122"/>
              </a:rPr>
              <a:t>地域精确</a:t>
            </a:r>
            <a:endParaRPr kumimoji="1" lang="zh-CN" altLang="en-US" sz="1200" dirty="0">
              <a:solidFill>
                <a:srgbClr val="000000"/>
              </a:solidFill>
              <a:latin typeface="微软雅黑" panose="020B0503020204020204" charset="-122"/>
              <a:ea typeface="微软雅黑" panose="020B0503020204020204" charset="-122"/>
            </a:endParaRPr>
          </a:p>
        </p:txBody>
      </p:sp>
      <p:sp>
        <p:nvSpPr>
          <p:cNvPr id="102" name="椭圆 101"/>
          <p:cNvSpPr/>
          <p:nvPr/>
        </p:nvSpPr>
        <p:spPr>
          <a:xfrm>
            <a:off x="659161" y="4118618"/>
            <a:ext cx="709998" cy="709998"/>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solidFill>
                  <a:srgbClr val="000000"/>
                </a:solidFill>
                <a:latin typeface="微软雅黑" panose="020B0503020204020204" charset="-122"/>
                <a:ea typeface="微软雅黑" panose="020B0503020204020204" charset="-122"/>
              </a:rPr>
              <a:t>精确</a:t>
            </a:r>
            <a:endParaRPr kumimoji="1" lang="en-US" altLang="zh-CN" sz="1200" dirty="0">
              <a:solidFill>
                <a:srgbClr val="000000"/>
              </a:solidFill>
              <a:latin typeface="微软雅黑" panose="020B0503020204020204" charset="-122"/>
              <a:ea typeface="微软雅黑" panose="020B0503020204020204" charset="-122"/>
            </a:endParaRPr>
          </a:p>
          <a:p>
            <a:pPr algn="ctr"/>
            <a:r>
              <a:rPr kumimoji="1" lang="zh-CN" altLang="en-US" sz="1200" dirty="0">
                <a:solidFill>
                  <a:srgbClr val="000000"/>
                </a:solidFill>
                <a:latin typeface="微软雅黑" panose="020B0503020204020204" charset="-122"/>
                <a:ea typeface="微软雅黑" panose="020B0503020204020204" charset="-122"/>
              </a:rPr>
              <a:t>包含</a:t>
            </a:r>
            <a:endParaRPr kumimoji="1" lang="zh-CN" altLang="en-US" sz="1200" dirty="0">
              <a:solidFill>
                <a:srgbClr val="000000"/>
              </a:solidFill>
              <a:latin typeface="微软雅黑" panose="020B0503020204020204" charset="-122"/>
              <a:ea typeface="微软雅黑" panose="020B0503020204020204" charset="-122"/>
            </a:endParaRPr>
          </a:p>
        </p:txBody>
      </p:sp>
      <p:sp>
        <p:nvSpPr>
          <p:cNvPr id="103" name="椭圆 102"/>
          <p:cNvSpPr/>
          <p:nvPr/>
        </p:nvSpPr>
        <p:spPr>
          <a:xfrm>
            <a:off x="1479570" y="4125144"/>
            <a:ext cx="709998" cy="709998"/>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solidFill>
                  <a:srgbClr val="000000"/>
                </a:solidFill>
                <a:latin typeface="微软雅黑" panose="020B0503020204020204" charset="-122"/>
                <a:ea typeface="微软雅黑" panose="020B0503020204020204" charset="-122"/>
              </a:rPr>
              <a:t>同义包含</a:t>
            </a:r>
            <a:endParaRPr kumimoji="1" lang="zh-CN" altLang="en-US" sz="1200" dirty="0">
              <a:solidFill>
                <a:srgbClr val="000000"/>
              </a:solidFill>
              <a:latin typeface="微软雅黑" panose="020B0503020204020204" charset="-122"/>
              <a:ea typeface="微软雅黑" panose="020B0503020204020204" charset="-122"/>
            </a:endParaRPr>
          </a:p>
        </p:txBody>
      </p:sp>
      <p:sp>
        <p:nvSpPr>
          <p:cNvPr id="104" name="椭圆 103"/>
          <p:cNvSpPr/>
          <p:nvPr/>
        </p:nvSpPr>
        <p:spPr>
          <a:xfrm>
            <a:off x="2299979" y="4127247"/>
            <a:ext cx="709998" cy="70999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1200" dirty="0">
                <a:solidFill>
                  <a:schemeClr val="bg1"/>
                </a:solidFill>
                <a:latin typeface="微软雅黑" panose="020B0503020204020204" charset="-122"/>
                <a:ea typeface="微软雅黑" panose="020B0503020204020204" charset="-122"/>
              </a:rPr>
              <a:t>核心包含</a:t>
            </a:r>
            <a:endParaRPr kumimoji="1" lang="zh-CN" altLang="en-US" sz="1200"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spAutoFit/>
          </a:bodyPr>
          <a:lstStyle/>
          <a:p>
            <a:pPr marL="0" lvl="1">
              <a:lnSpc>
                <a:spcPct val="150000"/>
              </a:lnSpc>
            </a:pPr>
            <a:r>
              <a:rPr kumimoji="1" lang="zh-CN" altLang="en-US" sz="2400" b="1" spc="187" dirty="0">
                <a:solidFill>
                  <a:schemeClr val="bg1"/>
                </a:solidFill>
                <a:latin typeface="微软雅黑" panose="020B0503020204020204" charset="-122"/>
                <a:ea typeface="微软雅黑" panose="020B0503020204020204" charset="-122"/>
                <a:cs typeface="微软雅黑" panose="020B0503020204020204" charset="-122"/>
                <a:sym typeface="+mn-ea"/>
              </a:rPr>
              <a:t>产品升级切换变化</a:t>
            </a:r>
            <a:endParaRPr kumimoji="1" lang="zh-CN" altLang="en-US" sz="2400" b="1" spc="187"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矩形 5"/>
          <p:cNvSpPr/>
          <p:nvPr/>
        </p:nvSpPr>
        <p:spPr>
          <a:xfrm>
            <a:off x="748329" y="1081838"/>
            <a:ext cx="2831253" cy="38605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tx2">
                    <a:lumMod val="60000"/>
                    <a:lumOff val="40000"/>
                  </a:schemeClr>
                </a:solidFill>
                <a:latin typeface="微软雅黑" panose="020B0503020204020204" charset="-122"/>
                <a:ea typeface="微软雅黑" panose="020B0503020204020204" charset="-122"/>
              </a:rPr>
              <a:t>旧匹配拓量路径</a:t>
            </a:r>
            <a:endParaRPr lang="zh-CN" altLang="en-US" b="1" dirty="0">
              <a:solidFill>
                <a:schemeClr val="tx2">
                  <a:lumMod val="60000"/>
                  <a:lumOff val="40000"/>
                </a:schemeClr>
              </a:solidFill>
              <a:latin typeface="微软雅黑" panose="020B0503020204020204" charset="-122"/>
              <a:ea typeface="微软雅黑" panose="020B0503020204020204" charset="-122"/>
            </a:endParaRPr>
          </a:p>
        </p:txBody>
      </p:sp>
      <p:sp>
        <p:nvSpPr>
          <p:cNvPr id="7" name="矩形 6"/>
          <p:cNvSpPr/>
          <p:nvPr/>
        </p:nvSpPr>
        <p:spPr>
          <a:xfrm>
            <a:off x="779656" y="1588190"/>
            <a:ext cx="2815167" cy="483550"/>
          </a:xfrm>
          <a:prstGeom prst="rect">
            <a:avLst/>
          </a:prstGeom>
          <a:no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charset="-122"/>
                <a:ea typeface="微软雅黑" panose="020B0503020204020204" charset="-122"/>
              </a:rPr>
              <a:t>精确匹配</a:t>
            </a:r>
            <a:endParaRPr lang="zh-CN" altLang="en-US" sz="1400" dirty="0">
              <a:solidFill>
                <a:schemeClr val="bg1"/>
              </a:solidFill>
              <a:latin typeface="微软雅黑" panose="020B0503020204020204" charset="-122"/>
              <a:ea typeface="微软雅黑" panose="020B0503020204020204" charset="-122"/>
            </a:endParaRPr>
          </a:p>
        </p:txBody>
      </p:sp>
      <p:sp>
        <p:nvSpPr>
          <p:cNvPr id="8" name="矩形 7"/>
          <p:cNvSpPr/>
          <p:nvPr/>
        </p:nvSpPr>
        <p:spPr>
          <a:xfrm>
            <a:off x="1084859" y="2198080"/>
            <a:ext cx="2157787" cy="25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charset="-122"/>
                <a:ea typeface="微软雅黑" panose="020B0503020204020204" charset="-122"/>
              </a:rPr>
              <a:t>高级精确</a:t>
            </a:r>
            <a:endParaRPr lang="zh-CN" altLang="en-US" sz="1400" dirty="0">
              <a:solidFill>
                <a:schemeClr val="bg1"/>
              </a:solidFill>
              <a:latin typeface="微软雅黑" panose="020B0503020204020204" charset="-122"/>
              <a:ea typeface="微软雅黑" panose="020B0503020204020204" charset="-122"/>
            </a:endParaRPr>
          </a:p>
        </p:txBody>
      </p:sp>
      <p:sp>
        <p:nvSpPr>
          <p:cNvPr id="9" name="矩形 8"/>
          <p:cNvSpPr/>
          <p:nvPr/>
        </p:nvSpPr>
        <p:spPr>
          <a:xfrm>
            <a:off x="771393" y="3155829"/>
            <a:ext cx="2819400" cy="63136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charset="-122"/>
                <a:ea typeface="微软雅黑" panose="020B0503020204020204" charset="-122"/>
              </a:rPr>
              <a:t>精确包含</a:t>
            </a:r>
            <a:endParaRPr lang="zh-CN" altLang="en-US" sz="1400" dirty="0">
              <a:solidFill>
                <a:schemeClr val="bg1"/>
              </a:solidFill>
              <a:latin typeface="微软雅黑" panose="020B0503020204020204" charset="-122"/>
              <a:ea typeface="微软雅黑" panose="020B0503020204020204" charset="-122"/>
            </a:endParaRPr>
          </a:p>
        </p:txBody>
      </p:sp>
      <p:sp>
        <p:nvSpPr>
          <p:cNvPr id="10" name="矩形 9"/>
          <p:cNvSpPr/>
          <p:nvPr/>
        </p:nvSpPr>
        <p:spPr>
          <a:xfrm>
            <a:off x="770544" y="3962532"/>
            <a:ext cx="2820248" cy="631367"/>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charset="-122"/>
                <a:ea typeface="微软雅黑" panose="020B0503020204020204" charset="-122"/>
              </a:rPr>
              <a:t>同义包含</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p:cNvSpPr/>
          <p:nvPr/>
        </p:nvSpPr>
        <p:spPr>
          <a:xfrm>
            <a:off x="738170" y="4900187"/>
            <a:ext cx="2852622" cy="593684"/>
          </a:xfrm>
          <a:prstGeom prst="rect">
            <a:avLst/>
          </a:prstGeom>
          <a:solidFill>
            <a:schemeClr val="tx2">
              <a:lumMod val="60000"/>
              <a:lumOff val="4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charset="-122"/>
                <a:ea typeface="微软雅黑" panose="020B0503020204020204" charset="-122"/>
              </a:rPr>
              <a:t>核心包含</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p:cNvSpPr/>
          <p:nvPr/>
        </p:nvSpPr>
        <p:spPr>
          <a:xfrm>
            <a:off x="746636" y="5620871"/>
            <a:ext cx="2815167" cy="883019"/>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r>
              <a:rPr lang="zh-CN" altLang="en-US" sz="1400" dirty="0">
                <a:solidFill>
                  <a:schemeClr val="bg1"/>
                </a:solidFill>
                <a:latin typeface="微软雅黑" panose="020B0503020204020204" charset="-122"/>
                <a:ea typeface="微软雅黑" panose="020B0503020204020204" charset="-122"/>
                <a:sym typeface="+mn-ea"/>
              </a:rPr>
              <a:t>广泛匹配</a:t>
            </a:r>
            <a:endParaRPr lang="zh-CN" altLang="en-US" sz="1400" dirty="0">
              <a:solidFill>
                <a:schemeClr val="bg1"/>
              </a:solidFill>
              <a:latin typeface="微软雅黑" panose="020B0503020204020204" charset="-122"/>
              <a:ea typeface="微软雅黑" panose="020B0503020204020204" charset="-122"/>
              <a:sym typeface="+mn-ea"/>
            </a:endParaRPr>
          </a:p>
        </p:txBody>
      </p:sp>
      <p:sp>
        <p:nvSpPr>
          <p:cNvPr id="13" name="矩形 12"/>
          <p:cNvSpPr/>
          <p:nvPr/>
        </p:nvSpPr>
        <p:spPr>
          <a:xfrm>
            <a:off x="1080828" y="2540891"/>
            <a:ext cx="2157787" cy="252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charset="-122"/>
                <a:ea typeface="微软雅黑" panose="020B0503020204020204" charset="-122"/>
              </a:rPr>
              <a:t>地域精确</a:t>
            </a:r>
            <a:endParaRPr lang="zh-CN" altLang="en-US" sz="1400" dirty="0">
              <a:solidFill>
                <a:schemeClr val="bg1"/>
              </a:solidFill>
              <a:latin typeface="微软雅黑" panose="020B0503020204020204" charset="-122"/>
              <a:ea typeface="微软雅黑" panose="020B0503020204020204" charset="-122"/>
            </a:endParaRPr>
          </a:p>
        </p:txBody>
      </p:sp>
      <p:sp>
        <p:nvSpPr>
          <p:cNvPr id="14" name="下箭头 13"/>
          <p:cNvSpPr/>
          <p:nvPr/>
        </p:nvSpPr>
        <p:spPr>
          <a:xfrm>
            <a:off x="3519874" y="1511317"/>
            <a:ext cx="730673" cy="5072159"/>
          </a:xfrm>
          <a:prstGeom prst="downArrow">
            <a:avLst/>
          </a:prstGeom>
          <a:gradFill>
            <a:gsLst>
              <a:gs pos="17000">
                <a:schemeClr val="bg1">
                  <a:alpha val="7000"/>
                </a:schemeClr>
              </a:gs>
              <a:gs pos="62000">
                <a:schemeClr val="tx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a:lstStyle/>
          <a:p>
            <a:endParaRPr lang="zh-CN" altLang="en-US" sz="1100" dirty="0">
              <a:solidFill>
                <a:schemeClr val="bg1"/>
              </a:solidFill>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b="1" dirty="0">
              <a:solidFill>
                <a:srgbClr val="FF0000"/>
              </a:solidFill>
              <a:latin typeface="微软雅黑" panose="020B0503020204020204" charset="-122"/>
              <a:ea typeface="微软雅黑" panose="020B0503020204020204" charset="-122"/>
            </a:endParaRPr>
          </a:p>
        </p:txBody>
      </p:sp>
      <p:sp>
        <p:nvSpPr>
          <p:cNvPr id="15" name="文本框 14"/>
          <p:cNvSpPr txBox="1"/>
          <p:nvPr/>
        </p:nvSpPr>
        <p:spPr>
          <a:xfrm>
            <a:off x="110789" y="3870562"/>
            <a:ext cx="1051135" cy="369332"/>
          </a:xfrm>
          <a:prstGeom prst="rect">
            <a:avLst/>
          </a:prstGeom>
          <a:noFill/>
        </p:spPr>
        <p:txBody>
          <a:bodyPr wrap="square" rtlCol="0">
            <a:spAutoFit/>
          </a:bodyPr>
          <a:lstStyle/>
          <a:p>
            <a:r>
              <a:rPr lang="en-US" altLang="zh-CN" b="1" dirty="0">
                <a:solidFill>
                  <a:schemeClr val="tx2">
                    <a:lumMod val="20000"/>
                    <a:lumOff val="80000"/>
                  </a:schemeClr>
                </a:solidFill>
                <a:latin typeface="微软雅黑" panose="020B0503020204020204" charset="-122"/>
                <a:ea typeface="微软雅黑" panose="020B0503020204020204" charset="-122"/>
              </a:rPr>
              <a:t>7 </a:t>
            </a:r>
            <a:r>
              <a:rPr lang="zh-CN" altLang="en-US" b="1" dirty="0">
                <a:solidFill>
                  <a:schemeClr val="tx2">
                    <a:lumMod val="20000"/>
                    <a:lumOff val="80000"/>
                  </a:schemeClr>
                </a:solidFill>
                <a:latin typeface="微软雅黑" panose="020B0503020204020204" charset="-122"/>
                <a:ea typeface="微软雅黑" panose="020B0503020204020204" charset="-122"/>
              </a:rPr>
              <a:t>步</a:t>
            </a:r>
            <a:endParaRPr lang="zh-CN" altLang="en-US" b="1" dirty="0">
              <a:solidFill>
                <a:schemeClr val="tx2">
                  <a:lumMod val="20000"/>
                  <a:lumOff val="80000"/>
                </a:schemeClr>
              </a:solidFill>
              <a:latin typeface="微软雅黑" panose="020B0503020204020204" charset="-122"/>
              <a:ea typeface="微软雅黑" panose="020B0503020204020204" charset="-122"/>
            </a:endParaRPr>
          </a:p>
        </p:txBody>
      </p:sp>
      <p:sp>
        <p:nvSpPr>
          <p:cNvPr id="16" name="矩形 15"/>
          <p:cNvSpPr/>
          <p:nvPr/>
        </p:nvSpPr>
        <p:spPr>
          <a:xfrm>
            <a:off x="8379582" y="4984413"/>
            <a:ext cx="2223186" cy="1519478"/>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50000"/>
              </a:lnSpc>
            </a:pPr>
            <a:r>
              <a:rPr lang="zh-CN" altLang="en-US" sz="1400" dirty="0">
                <a:solidFill>
                  <a:schemeClr val="bg1"/>
                </a:solidFill>
                <a:latin typeface="微软雅黑" panose="020B0503020204020204" charset="-122"/>
                <a:ea typeface="微软雅黑" panose="020B0503020204020204" charset="-122"/>
                <a:sym typeface="+mn-ea"/>
              </a:rPr>
              <a:t>智能匹配</a:t>
            </a:r>
            <a:r>
              <a:rPr lang="en-US" altLang="zh-CN" sz="1400" dirty="0">
                <a:solidFill>
                  <a:schemeClr val="bg1"/>
                </a:solidFill>
                <a:latin typeface="微软雅黑" panose="020B0503020204020204" charset="-122"/>
                <a:ea typeface="微软雅黑" panose="020B0503020204020204" charset="-122"/>
                <a:sym typeface="+mn-ea"/>
              </a:rPr>
              <a:t>-</a:t>
            </a:r>
            <a:r>
              <a:rPr lang="zh-CN" altLang="en-US" sz="1400" dirty="0">
                <a:solidFill>
                  <a:schemeClr val="bg1"/>
                </a:solidFill>
                <a:latin typeface="微软雅黑" panose="020B0503020204020204" charset="-122"/>
                <a:ea typeface="微软雅黑" panose="020B0503020204020204" charset="-122"/>
                <a:sym typeface="+mn-ea"/>
              </a:rPr>
              <a:t>核心词</a:t>
            </a:r>
            <a:endParaRPr lang="en-US" altLang="zh-CN" sz="1400" dirty="0">
              <a:solidFill>
                <a:schemeClr val="bg1"/>
              </a:solidFill>
              <a:latin typeface="微软雅黑" panose="020B0503020204020204" charset="-122"/>
              <a:ea typeface="微软雅黑" panose="020B0503020204020204" charset="-122"/>
              <a:sym typeface="+mn-ea"/>
            </a:endParaRPr>
          </a:p>
          <a:p>
            <a:pPr lvl="0" algn="ctr">
              <a:lnSpc>
                <a:spcPct val="150000"/>
              </a:lnSpc>
            </a:pPr>
            <a:r>
              <a:rPr lang="zh-CN" altLang="en-US" sz="1400" dirty="0">
                <a:solidFill>
                  <a:schemeClr val="bg1"/>
                </a:solidFill>
                <a:latin typeface="微软雅黑" panose="020B0503020204020204" charset="-122"/>
                <a:ea typeface="微软雅黑" panose="020B0503020204020204" charset="-122"/>
                <a:sym typeface="+mn-ea"/>
              </a:rPr>
              <a:t>智能匹配</a:t>
            </a:r>
            <a:endParaRPr lang="zh-CN" altLang="en-US" sz="1400" dirty="0">
              <a:solidFill>
                <a:schemeClr val="bg1"/>
              </a:solidFill>
              <a:latin typeface="微软雅黑" panose="020B0503020204020204" charset="-122"/>
              <a:ea typeface="微软雅黑" panose="020B0503020204020204" charset="-122"/>
              <a:sym typeface="+mn-ea"/>
            </a:endParaRPr>
          </a:p>
        </p:txBody>
      </p:sp>
      <p:sp>
        <p:nvSpPr>
          <p:cNvPr id="17" name="矩形 16"/>
          <p:cNvSpPr/>
          <p:nvPr/>
        </p:nvSpPr>
        <p:spPr>
          <a:xfrm>
            <a:off x="8379721" y="1587585"/>
            <a:ext cx="2223810" cy="1205305"/>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400" dirty="0">
              <a:solidFill>
                <a:schemeClr val="bg1"/>
              </a:solidFill>
              <a:latin typeface="微软雅黑" panose="020B0503020204020204" charset="-122"/>
              <a:ea typeface="微软雅黑" panose="020B0503020204020204" charset="-122"/>
            </a:endParaRPr>
          </a:p>
          <a:p>
            <a:pPr algn="ctr">
              <a:lnSpc>
                <a:spcPct val="150000"/>
              </a:lnSpc>
            </a:pPr>
            <a:r>
              <a:rPr lang="zh-CN" altLang="en-US" sz="1400" dirty="0">
                <a:solidFill>
                  <a:schemeClr val="bg1"/>
                </a:solidFill>
                <a:latin typeface="微软雅黑" panose="020B0503020204020204" charset="-122"/>
                <a:ea typeface="微软雅黑" panose="020B0503020204020204" charset="-122"/>
              </a:rPr>
              <a:t>精确匹配</a:t>
            </a:r>
            <a:endParaRPr lang="en-US" altLang="zh-CN" sz="1400" dirty="0">
              <a:solidFill>
                <a:schemeClr val="bg1"/>
              </a:solidFill>
              <a:latin typeface="微软雅黑" panose="020B0503020204020204" charset="-122"/>
              <a:ea typeface="微软雅黑" panose="020B0503020204020204" charset="-122"/>
            </a:endParaRPr>
          </a:p>
          <a:p>
            <a:pPr algn="ctr">
              <a:lnSpc>
                <a:spcPct val="150000"/>
              </a:lnSpc>
            </a:pPr>
            <a:endParaRPr lang="en-US" altLang="zh-CN" sz="1400" dirty="0">
              <a:solidFill>
                <a:schemeClr val="bg1"/>
              </a:solidFill>
              <a:latin typeface="微软雅黑" panose="020B0503020204020204" charset="-122"/>
              <a:ea typeface="微软雅黑" panose="020B0503020204020204" charset="-122"/>
            </a:endParaRPr>
          </a:p>
        </p:txBody>
      </p:sp>
      <p:sp>
        <p:nvSpPr>
          <p:cNvPr id="18" name="矩形 17"/>
          <p:cNvSpPr/>
          <p:nvPr/>
        </p:nvSpPr>
        <p:spPr>
          <a:xfrm>
            <a:off x="8378875" y="3155829"/>
            <a:ext cx="2223810" cy="143807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lnSpc>
                <a:spcPct val="150000"/>
              </a:lnSpc>
            </a:pPr>
            <a:endParaRPr lang="zh-CN" altLang="en-US" sz="1400" dirty="0">
              <a:solidFill>
                <a:schemeClr val="bg1"/>
              </a:solidFill>
              <a:latin typeface="微软雅黑" panose="020B0503020204020204" charset="-122"/>
              <a:ea typeface="微软雅黑" panose="020B0503020204020204" charset="-122"/>
              <a:sym typeface="+mn-ea"/>
            </a:endParaRPr>
          </a:p>
          <a:p>
            <a:pPr lvl="0" algn="ctr">
              <a:lnSpc>
                <a:spcPct val="150000"/>
              </a:lnSpc>
            </a:pPr>
            <a:r>
              <a:rPr lang="zh-CN" altLang="en-US" sz="1400" dirty="0">
                <a:solidFill>
                  <a:schemeClr val="bg1"/>
                </a:solidFill>
                <a:latin typeface="微软雅黑" panose="020B0503020204020204" charset="-122"/>
                <a:ea typeface="微软雅黑" panose="020B0503020204020204" charset="-122"/>
                <a:sym typeface="+mn-ea"/>
              </a:rPr>
              <a:t>短语匹配</a:t>
            </a:r>
            <a:endParaRPr lang="zh-CN" altLang="en-US" sz="1400" dirty="0">
              <a:solidFill>
                <a:schemeClr val="bg1"/>
              </a:solidFill>
              <a:latin typeface="微软雅黑" panose="020B0503020204020204" charset="-122"/>
              <a:ea typeface="微软雅黑" panose="020B0503020204020204" charset="-122"/>
              <a:sym typeface="+mn-ea"/>
            </a:endParaRPr>
          </a:p>
          <a:p>
            <a:pPr lvl="0" algn="ctr">
              <a:lnSpc>
                <a:spcPct val="150000"/>
              </a:lnSpc>
            </a:pPr>
            <a:endParaRPr lang="zh-CN" altLang="en-US" sz="1400" dirty="0">
              <a:solidFill>
                <a:schemeClr val="bg1"/>
              </a:solidFill>
              <a:latin typeface="微软雅黑" panose="020B0503020204020204" charset="-122"/>
              <a:ea typeface="微软雅黑" panose="020B0503020204020204" charset="-122"/>
              <a:sym typeface="+mn-ea"/>
            </a:endParaRPr>
          </a:p>
        </p:txBody>
      </p:sp>
      <p:sp>
        <p:nvSpPr>
          <p:cNvPr id="19" name="矩形 18"/>
          <p:cNvSpPr/>
          <p:nvPr/>
        </p:nvSpPr>
        <p:spPr>
          <a:xfrm>
            <a:off x="8372372" y="1081837"/>
            <a:ext cx="2230395" cy="386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accent1"/>
                </a:solidFill>
                <a:latin typeface="微软雅黑" panose="020B0503020204020204" charset="-122"/>
                <a:ea typeface="微软雅黑" panose="020B0503020204020204" charset="-122"/>
              </a:rPr>
              <a:t>新匹配拓量路径</a:t>
            </a:r>
            <a:endParaRPr lang="zh-CN" altLang="en-US" b="1" dirty="0">
              <a:solidFill>
                <a:schemeClr val="accent1"/>
              </a:solidFill>
              <a:latin typeface="微软雅黑" panose="020B0503020204020204" charset="-122"/>
              <a:ea typeface="微软雅黑" panose="020B0503020204020204" charset="-122"/>
            </a:endParaRPr>
          </a:p>
        </p:txBody>
      </p:sp>
      <p:sp>
        <p:nvSpPr>
          <p:cNvPr id="22" name="下箭头 21"/>
          <p:cNvSpPr/>
          <p:nvPr/>
        </p:nvSpPr>
        <p:spPr>
          <a:xfrm>
            <a:off x="10588290" y="1467893"/>
            <a:ext cx="730673" cy="5120666"/>
          </a:xfrm>
          <a:prstGeom prst="downArrow">
            <a:avLst/>
          </a:prstGeom>
          <a:gradFill>
            <a:gsLst>
              <a:gs pos="0">
                <a:schemeClr val="accent1">
                  <a:tint val="100000"/>
                  <a:shade val="100000"/>
                  <a:satMod val="130000"/>
                  <a:alpha val="6000"/>
                </a:schemeClr>
              </a:gs>
              <a:gs pos="100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a:lstStyle/>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dirty="0">
              <a:latin typeface="微软雅黑" panose="020B0503020204020204" charset="-122"/>
              <a:ea typeface="微软雅黑" panose="020B0503020204020204" charset="-122"/>
            </a:endParaRPr>
          </a:p>
          <a:p>
            <a:endParaRPr lang="zh-CN" altLang="en-US" sz="1100" b="1" dirty="0">
              <a:solidFill>
                <a:srgbClr val="FF0000"/>
              </a:solidFill>
              <a:latin typeface="微软雅黑" panose="020B0503020204020204" charset="-122"/>
              <a:ea typeface="微软雅黑" panose="020B0503020204020204" charset="-122"/>
            </a:endParaRPr>
          </a:p>
        </p:txBody>
      </p:sp>
      <p:sp>
        <p:nvSpPr>
          <p:cNvPr id="23" name="文本框 22"/>
          <p:cNvSpPr txBox="1"/>
          <p:nvPr/>
        </p:nvSpPr>
        <p:spPr>
          <a:xfrm>
            <a:off x="11172738" y="3712948"/>
            <a:ext cx="908473" cy="369332"/>
          </a:xfrm>
          <a:prstGeom prst="rect">
            <a:avLst/>
          </a:prstGeom>
          <a:noFill/>
        </p:spPr>
        <p:txBody>
          <a:bodyPr wrap="square" rtlCol="0">
            <a:spAutoFit/>
          </a:bodyPr>
          <a:lstStyle>
            <a:defPPr>
              <a:defRPr lang="zh-CN"/>
            </a:defPPr>
            <a:lvl1pPr>
              <a:defRPr b="1">
                <a:solidFill>
                  <a:schemeClr val="tx2">
                    <a:lumMod val="20000"/>
                    <a:lumOff val="80000"/>
                  </a:schemeClr>
                </a:solidFill>
                <a:latin typeface="微软雅黑" panose="020B0503020204020204" charset="-122"/>
                <a:ea typeface="微软雅黑" panose="020B0503020204020204" charset="-122"/>
              </a:defRPr>
            </a:lvl1pPr>
          </a:lstStyle>
          <a:p>
            <a:r>
              <a:rPr lang="en-US" altLang="zh-CN" dirty="0"/>
              <a:t>3 </a:t>
            </a:r>
            <a:r>
              <a:rPr lang="zh-CN" altLang="en-US" dirty="0"/>
              <a:t>步</a:t>
            </a:r>
            <a:endParaRPr lang="zh-CN" altLang="en-US" dirty="0"/>
          </a:p>
        </p:txBody>
      </p:sp>
      <p:sp>
        <p:nvSpPr>
          <p:cNvPr id="24" name="右箭头 23"/>
          <p:cNvSpPr/>
          <p:nvPr/>
        </p:nvSpPr>
        <p:spPr>
          <a:xfrm>
            <a:off x="4722331" y="3085016"/>
            <a:ext cx="3172037" cy="1330113"/>
          </a:xfrm>
          <a:prstGeom prst="rightArrow">
            <a:avLst/>
          </a:prstGeom>
          <a:solidFill>
            <a:schemeClr val="accent1"/>
          </a:solidFill>
          <a:ln>
            <a:solidFill>
              <a:schemeClr val="accent1">
                <a:lumMod val="60000"/>
                <a:lumOff val="40000"/>
              </a:schemeClr>
            </a:solidFill>
          </a:ln>
        </p:spPr>
        <p:style>
          <a:lnRef idx="1">
            <a:schemeClr val="accent1"/>
          </a:lnRef>
          <a:fillRef idx="3">
            <a:schemeClr val="accent1"/>
          </a:fillRef>
          <a:effectRef idx="2">
            <a:schemeClr val="accent1"/>
          </a:effectRef>
          <a:fontRef idx="minor">
            <a:schemeClr val="lt1"/>
          </a:fontRef>
        </p:style>
        <p:txBody>
          <a:bodyPr/>
          <a:lstStyle/>
          <a:p>
            <a:endParaRPr lang="zh-CN" altLang="en-US" sz="1100">
              <a:solidFill>
                <a:schemeClr val="bg1"/>
              </a:solidFill>
              <a:latin typeface="微软雅黑" panose="020B0503020204020204" charset="-122"/>
              <a:ea typeface="微软雅黑" panose="020B0503020204020204" charset="-122"/>
            </a:endParaRPr>
          </a:p>
        </p:txBody>
      </p:sp>
      <p:sp>
        <p:nvSpPr>
          <p:cNvPr id="25" name="文本框 24"/>
          <p:cNvSpPr txBox="1"/>
          <p:nvPr/>
        </p:nvSpPr>
        <p:spPr>
          <a:xfrm>
            <a:off x="4721485" y="3579569"/>
            <a:ext cx="2794847" cy="369332"/>
          </a:xfrm>
          <a:prstGeom prst="rect">
            <a:avLst/>
          </a:prstGeom>
          <a:noFill/>
        </p:spPr>
        <p:txBody>
          <a:bodyPr wrap="square" rtlCol="0">
            <a:spAutoFit/>
          </a:bodyPr>
          <a:lstStyle/>
          <a:p>
            <a:pPr algn="ctr"/>
            <a:r>
              <a:rPr lang="zh-CN" altLang="en-US" b="1" spc="300" dirty="0">
                <a:solidFill>
                  <a:schemeClr val="bg1"/>
                </a:solidFill>
                <a:latin typeface="微软雅黑" panose="020B0503020204020204" charset="-122"/>
                <a:ea typeface="微软雅黑" panose="020B0503020204020204" charset="-122"/>
              </a:rPr>
              <a:t>拓量更容易</a:t>
            </a:r>
            <a:endParaRPr lang="zh-CN" altLang="en-US" b="1" spc="300" dirty="0">
              <a:solidFill>
                <a:schemeClr val="bg1"/>
              </a:solidFill>
              <a:latin typeface="微软雅黑" panose="020B0503020204020204" charset="-122"/>
              <a:ea typeface="微软雅黑" panose="020B0503020204020204" charset="-122"/>
            </a:endParaRPr>
          </a:p>
        </p:txBody>
      </p:sp>
      <p:cxnSp>
        <p:nvCxnSpPr>
          <p:cNvPr id="26" name="直接连接符 34"/>
          <p:cNvCxnSpPr/>
          <p:nvPr/>
        </p:nvCxnSpPr>
        <p:spPr>
          <a:xfrm>
            <a:off x="779657" y="2952124"/>
            <a:ext cx="10538460" cy="23707"/>
          </a:xfrm>
          <a:prstGeom prst="line">
            <a:avLst/>
          </a:prstGeom>
          <a:ln w="12700" cmpd="sng">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27" name="直接连接符 37"/>
          <p:cNvCxnSpPr/>
          <p:nvPr/>
        </p:nvCxnSpPr>
        <p:spPr>
          <a:xfrm>
            <a:off x="738170" y="4747868"/>
            <a:ext cx="10538460" cy="23707"/>
          </a:xfrm>
          <a:prstGeom prst="line">
            <a:avLst/>
          </a:prstGeom>
          <a:ln w="12700" cmpd="sng">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8" name="右箭头 27"/>
          <p:cNvSpPr/>
          <p:nvPr/>
        </p:nvSpPr>
        <p:spPr>
          <a:xfrm>
            <a:off x="4722331" y="4839345"/>
            <a:ext cx="3172037" cy="1330113"/>
          </a:xfrm>
          <a:prstGeom prst="rightArrow">
            <a:avLst/>
          </a:prstGeom>
          <a:solidFill>
            <a:schemeClr val="accent1"/>
          </a:solidFill>
          <a:ln>
            <a:solidFill>
              <a:schemeClr val="accent1">
                <a:lumMod val="60000"/>
                <a:lumOff val="4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r>
              <a:rPr lang="zh-CN" altLang="en-US" b="1" spc="300" dirty="0">
                <a:solidFill>
                  <a:schemeClr val="bg1"/>
                </a:solidFill>
                <a:latin typeface="微软雅黑" panose="020B0503020204020204" charset="-122"/>
                <a:ea typeface="微软雅黑" panose="020B0503020204020204" charset="-122"/>
              </a:rPr>
              <a:t>有机会主动表达意图</a:t>
            </a:r>
            <a:endParaRPr lang="zh-CN" altLang="en-US" b="1" spc="300" dirty="0">
              <a:solidFill>
                <a:schemeClr val="bg1"/>
              </a:solidFill>
              <a:latin typeface="微软雅黑" panose="020B0503020204020204" charset="-122"/>
              <a:ea typeface="微软雅黑" panose="020B0503020204020204" charset="-122"/>
            </a:endParaRPr>
          </a:p>
        </p:txBody>
      </p:sp>
      <p:sp>
        <p:nvSpPr>
          <p:cNvPr id="31" name="文本框 30"/>
          <p:cNvSpPr txBox="1"/>
          <p:nvPr/>
        </p:nvSpPr>
        <p:spPr>
          <a:xfrm>
            <a:off x="3664433" y="1511317"/>
            <a:ext cx="1051135" cy="369332"/>
          </a:xfrm>
          <a:prstGeom prst="rect">
            <a:avLst/>
          </a:prstGeom>
          <a:noFill/>
        </p:spPr>
        <p:txBody>
          <a:bodyPr wrap="square" rtlCol="0">
            <a:spAutoFit/>
          </a:bodyPr>
          <a:lstStyle/>
          <a:p>
            <a:r>
              <a:rPr lang="zh-CN" altLang="en-US" b="1" dirty="0">
                <a:solidFill>
                  <a:schemeClr val="bg1"/>
                </a:solidFill>
                <a:latin typeface="微软雅黑" panose="020B0503020204020204" charset="-122"/>
                <a:ea typeface="微软雅黑" panose="020B0503020204020204" charset="-122"/>
              </a:rPr>
              <a:t>低</a:t>
            </a:r>
            <a:endParaRPr lang="zh-CN" altLang="en-US" b="1" dirty="0">
              <a:solidFill>
                <a:schemeClr val="bg1"/>
              </a:solidFill>
              <a:latin typeface="微软雅黑" panose="020B0503020204020204" charset="-122"/>
              <a:ea typeface="微软雅黑" panose="020B0503020204020204" charset="-122"/>
            </a:endParaRPr>
          </a:p>
        </p:txBody>
      </p:sp>
      <p:sp>
        <p:nvSpPr>
          <p:cNvPr id="32" name="文本框 31"/>
          <p:cNvSpPr txBox="1"/>
          <p:nvPr/>
        </p:nvSpPr>
        <p:spPr>
          <a:xfrm>
            <a:off x="3664433" y="6068437"/>
            <a:ext cx="1051135" cy="369332"/>
          </a:xfrm>
          <a:prstGeom prst="rect">
            <a:avLst/>
          </a:prstGeom>
          <a:noFill/>
        </p:spPr>
        <p:txBody>
          <a:bodyPr wrap="square" rtlCol="0">
            <a:spAutoFit/>
          </a:bodyPr>
          <a:lstStyle/>
          <a:p>
            <a:r>
              <a:rPr lang="zh-CN" altLang="en-US" b="1" dirty="0">
                <a:solidFill>
                  <a:schemeClr val="bg1"/>
                </a:solidFill>
                <a:latin typeface="微软雅黑" panose="020B0503020204020204" charset="-122"/>
                <a:ea typeface="微软雅黑" panose="020B0503020204020204" charset="-122"/>
              </a:rPr>
              <a:t>高</a:t>
            </a:r>
            <a:endParaRPr lang="zh-CN" altLang="en-US" b="1" dirty="0">
              <a:solidFill>
                <a:schemeClr val="bg1"/>
              </a:solidFill>
              <a:latin typeface="微软雅黑" panose="020B0503020204020204" charset="-122"/>
              <a:ea typeface="微软雅黑" panose="020B0503020204020204" charset="-122"/>
            </a:endParaRPr>
          </a:p>
        </p:txBody>
      </p:sp>
      <p:sp>
        <p:nvSpPr>
          <p:cNvPr id="33" name="文本框 32"/>
          <p:cNvSpPr txBox="1"/>
          <p:nvPr/>
        </p:nvSpPr>
        <p:spPr>
          <a:xfrm>
            <a:off x="10720226" y="1511317"/>
            <a:ext cx="1051135" cy="369332"/>
          </a:xfrm>
          <a:prstGeom prst="rect">
            <a:avLst/>
          </a:prstGeom>
          <a:noFill/>
        </p:spPr>
        <p:txBody>
          <a:bodyPr wrap="square" rtlCol="0">
            <a:spAutoFit/>
          </a:bodyPr>
          <a:lstStyle/>
          <a:p>
            <a:r>
              <a:rPr lang="zh-CN" altLang="en-US" b="1" dirty="0">
                <a:solidFill>
                  <a:schemeClr val="bg1"/>
                </a:solidFill>
                <a:latin typeface="微软雅黑" panose="020B0503020204020204" charset="-122"/>
                <a:ea typeface="微软雅黑" panose="020B0503020204020204" charset="-122"/>
              </a:rPr>
              <a:t>低</a:t>
            </a:r>
            <a:endParaRPr lang="zh-CN" altLang="en-US" b="1" dirty="0">
              <a:solidFill>
                <a:schemeClr val="bg1"/>
              </a:solidFill>
              <a:latin typeface="微软雅黑" panose="020B0503020204020204" charset="-122"/>
              <a:ea typeface="微软雅黑" panose="020B0503020204020204" charset="-122"/>
            </a:endParaRPr>
          </a:p>
        </p:txBody>
      </p:sp>
      <p:sp>
        <p:nvSpPr>
          <p:cNvPr id="34" name="文本框 33"/>
          <p:cNvSpPr txBox="1"/>
          <p:nvPr/>
        </p:nvSpPr>
        <p:spPr>
          <a:xfrm>
            <a:off x="10720226" y="6068437"/>
            <a:ext cx="1051135" cy="369332"/>
          </a:xfrm>
          <a:prstGeom prst="rect">
            <a:avLst/>
          </a:prstGeom>
          <a:noFill/>
        </p:spPr>
        <p:txBody>
          <a:bodyPr wrap="square" rtlCol="0">
            <a:spAutoFit/>
          </a:bodyPr>
          <a:lstStyle/>
          <a:p>
            <a:r>
              <a:rPr lang="zh-CN" altLang="en-US" b="1" dirty="0">
                <a:solidFill>
                  <a:schemeClr val="bg1"/>
                </a:solidFill>
                <a:latin typeface="微软雅黑" panose="020B0503020204020204" charset="-122"/>
                <a:ea typeface="微软雅黑" panose="020B0503020204020204" charset="-122"/>
              </a:rPr>
              <a:t>高</a:t>
            </a:r>
            <a:endParaRPr lang="zh-CN" altLang="en-US" b="1" dirty="0">
              <a:solidFill>
                <a:schemeClr val="bg1"/>
              </a:solidFill>
              <a:latin typeface="微软雅黑" panose="020B0503020204020204" charset="-122"/>
              <a:ea typeface="微软雅黑" panose="020B0503020204020204" charset="-122"/>
            </a:endParaRPr>
          </a:p>
        </p:txBody>
      </p:sp>
      <p:sp>
        <p:nvSpPr>
          <p:cNvPr id="3" name="椭圆 2"/>
          <p:cNvSpPr/>
          <p:nvPr/>
        </p:nvSpPr>
        <p:spPr>
          <a:xfrm>
            <a:off x="4575913" y="2881120"/>
            <a:ext cx="730673" cy="730673"/>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矩形 28"/>
          <p:cNvSpPr/>
          <p:nvPr/>
        </p:nvSpPr>
        <p:spPr>
          <a:xfrm rot="20460000">
            <a:off x="4471984" y="3006701"/>
            <a:ext cx="855783" cy="290916"/>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a:lstStyle/>
          <a:p>
            <a:pPr algn="ctr"/>
            <a:r>
              <a:rPr lang="zh-CN" altLang="en-US" sz="2400" b="1" dirty="0">
                <a:solidFill>
                  <a:schemeClr val="bg1"/>
                </a:solidFill>
                <a:latin typeface="微软雅黑" panose="020B0503020204020204" charset="-122"/>
                <a:ea typeface="微软雅黑" panose="020B0503020204020204" charset="-122"/>
              </a:rPr>
              <a:t>量</a:t>
            </a:r>
            <a:endParaRPr lang="zh-CN" altLang="en-US" sz="2400" b="1" dirty="0">
              <a:solidFill>
                <a:schemeClr val="bg1"/>
              </a:solidFill>
              <a:latin typeface="微软雅黑" panose="020B0503020204020204" charset="-122"/>
              <a:ea typeface="微软雅黑" panose="020B0503020204020204" charset="-122"/>
            </a:endParaRPr>
          </a:p>
        </p:txBody>
      </p:sp>
      <p:sp>
        <p:nvSpPr>
          <p:cNvPr id="35" name="椭圆 34"/>
          <p:cNvSpPr/>
          <p:nvPr/>
        </p:nvSpPr>
        <p:spPr>
          <a:xfrm>
            <a:off x="4714803" y="4616554"/>
            <a:ext cx="730673" cy="730673"/>
          </a:xfrm>
          <a:prstGeom prst="ellipse">
            <a:avLst/>
          </a:prstGeom>
          <a:solidFill>
            <a:schemeClr val="tx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6" name="矩形 35"/>
          <p:cNvSpPr/>
          <p:nvPr/>
        </p:nvSpPr>
        <p:spPr>
          <a:xfrm rot="20460000">
            <a:off x="4031408" y="4650069"/>
            <a:ext cx="1963443" cy="364067"/>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a:lstStyle/>
          <a:p>
            <a:pPr algn="ctr"/>
            <a:r>
              <a:rPr lang="zh-CN" altLang="en-US" b="1" dirty="0">
                <a:solidFill>
                  <a:schemeClr val="bg1"/>
                </a:solidFill>
                <a:latin typeface="微软雅黑" panose="020B0503020204020204" charset="-122"/>
                <a:ea typeface="微软雅黑" panose="020B0503020204020204" charset="-122"/>
              </a:rPr>
              <a:t>成本</a:t>
            </a:r>
            <a:endParaRPr lang="en-US" altLang="zh-CN" b="1" dirty="0">
              <a:solidFill>
                <a:schemeClr val="bg1"/>
              </a:solidFill>
              <a:latin typeface="微软雅黑" panose="020B0503020204020204" charset="-122"/>
              <a:ea typeface="微软雅黑" panose="020B0503020204020204" charset="-122"/>
            </a:endParaRPr>
          </a:p>
          <a:p>
            <a:pPr algn="ctr"/>
            <a:r>
              <a:rPr lang="zh-CN" altLang="en-US" b="1" dirty="0">
                <a:solidFill>
                  <a:schemeClr val="bg1"/>
                </a:solidFill>
                <a:latin typeface="微软雅黑" panose="020B0503020204020204" charset="-122"/>
                <a:ea typeface="微软雅黑" panose="020B0503020204020204" charset="-122"/>
              </a:rPr>
              <a:t>可控</a:t>
            </a:r>
            <a:endParaRPr lang="zh-CN" altLang="en-US" b="1" dirty="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spAutoFit/>
          </a:bodyPr>
          <a:lstStyle/>
          <a:p>
            <a:pPr marL="0" lvl="1">
              <a:lnSpc>
                <a:spcPct val="150000"/>
              </a:lnSpc>
            </a:pPr>
            <a:r>
              <a:rPr kumimoji="1" lang="zh-CN" altLang="en-US" sz="2400" b="1" spc="187" dirty="0">
                <a:solidFill>
                  <a:schemeClr val="bg1"/>
                </a:solidFill>
                <a:latin typeface="微软雅黑" panose="020B0503020204020204" charset="-122"/>
                <a:ea typeface="微软雅黑" panose="020B0503020204020204" charset="-122"/>
                <a:cs typeface="微软雅黑" panose="020B0503020204020204" charset="-122"/>
                <a:sym typeface="+mn-ea"/>
              </a:rPr>
              <a:t>精简成</a:t>
            </a:r>
            <a:r>
              <a:rPr kumimoji="1" lang="en-US" altLang="zh-CN" sz="2400" b="1" spc="187" dirty="0">
                <a:solidFill>
                  <a:schemeClr val="bg1"/>
                </a:solidFill>
                <a:latin typeface="微软雅黑" panose="020B0503020204020204" charset="-122"/>
                <a:ea typeface="微软雅黑" panose="020B0503020204020204" charset="-122"/>
                <a:cs typeface="微软雅黑" panose="020B0503020204020204" charset="-122"/>
                <a:sym typeface="+mn-ea"/>
              </a:rPr>
              <a:t>3+1</a:t>
            </a:r>
            <a:r>
              <a:rPr kumimoji="1" lang="zh-CN" altLang="en-US" sz="2400" b="1" spc="187" dirty="0">
                <a:solidFill>
                  <a:schemeClr val="bg1"/>
                </a:solidFill>
                <a:latin typeface="微软雅黑" panose="020B0503020204020204" charset="-122"/>
                <a:ea typeface="微软雅黑" panose="020B0503020204020204" charset="-122"/>
                <a:cs typeface="微软雅黑" panose="020B0503020204020204" charset="-122"/>
                <a:sym typeface="+mn-ea"/>
              </a:rPr>
              <a:t>种匹配模式，明确匹配定义，简化整体操作</a:t>
            </a:r>
            <a:endParaRPr kumimoji="1" lang="zh-CN" altLang="en-US" sz="2400" b="1" spc="187"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文本框 34"/>
          <p:cNvSpPr txBox="1"/>
          <p:nvPr/>
        </p:nvSpPr>
        <p:spPr>
          <a:xfrm>
            <a:off x="6121667" y="974825"/>
            <a:ext cx="5069498" cy="700961"/>
          </a:xfrm>
          <a:prstGeom prst="rect">
            <a:avLst/>
          </a:prstGeom>
          <a:noFill/>
          <a:ln w="9525">
            <a:solidFill>
              <a:schemeClr val="accent1">
                <a:lumMod val="60000"/>
                <a:lumOff val="40000"/>
              </a:schemeClr>
            </a:solidFill>
          </a:ln>
        </p:spPr>
        <p:txBody>
          <a:bodyPr wrap="square" rtlCol="0">
            <a:spAutoFit/>
          </a:bodyPr>
          <a:lstStyle/>
          <a:p>
            <a:pPr>
              <a:lnSpc>
                <a:spcPct val="150000"/>
              </a:lnSpc>
            </a:pPr>
            <a:r>
              <a:rPr kumimoji="1" lang="zh-CN" altLang="en-US" sz="1400" b="1" dirty="0">
                <a:solidFill>
                  <a:schemeClr val="bg1"/>
                </a:solidFill>
                <a:latin typeface="微软雅黑" panose="020B0503020204020204" charset="-122"/>
                <a:ea typeface="微软雅黑" panose="020B0503020204020204" charset="-122"/>
              </a:rPr>
              <a:t>智能匹配：</a:t>
            </a:r>
            <a:r>
              <a:rPr kumimoji="1" lang="zh-CN" altLang="en-US" sz="1400" dirty="0">
                <a:solidFill>
                  <a:schemeClr val="bg1"/>
                </a:solidFill>
                <a:latin typeface="微软雅黑" panose="020B0503020204020204" charset="-122"/>
                <a:ea typeface="微软雅黑" panose="020B0503020204020204" charset="-122"/>
              </a:rPr>
              <a:t>广告主提交的关键词，会被系统智能识别并匹配出</a:t>
            </a:r>
            <a:r>
              <a:rPr kumimoji="1" lang="zh-CN" altLang="en-US" sz="1400" dirty="0">
                <a:solidFill>
                  <a:schemeClr val="accent1">
                    <a:lumMod val="75000"/>
                  </a:schemeClr>
                </a:solidFill>
                <a:latin typeface="微软雅黑" panose="020B0503020204020204" charset="-122"/>
                <a:ea typeface="微软雅黑" panose="020B0503020204020204" charset="-122"/>
              </a:rPr>
              <a:t>搜索意图相</a:t>
            </a:r>
            <a:r>
              <a:rPr lang="zh-CN" altLang="en-US" sz="1400" dirty="0">
                <a:solidFill>
                  <a:schemeClr val="accent1">
                    <a:lumMod val="75000"/>
                  </a:schemeClr>
                </a:solidFill>
                <a:latin typeface="Microsoft YaHei UI" panose="020B0503020204020204" pitchFamily="34" charset="-122"/>
                <a:ea typeface="Microsoft YaHei UI" panose="020B0503020204020204" pitchFamily="34" charset="-122"/>
              </a:rPr>
              <a:t>关</a:t>
            </a:r>
            <a:r>
              <a:rPr lang="zh-CN" altLang="en-US" sz="1400" dirty="0">
                <a:solidFill>
                  <a:schemeClr val="bg1"/>
                </a:solidFill>
                <a:latin typeface="Microsoft YaHei UI" panose="020B0503020204020204" pitchFamily="34" charset="-122"/>
                <a:ea typeface="Microsoft YaHei UI" panose="020B0503020204020204" pitchFamily="34" charset="-122"/>
              </a:rPr>
              <a:t>的用户搜索词。</a:t>
            </a:r>
            <a:endParaRPr lang="en-US" altLang="zh-CN" sz="1400" dirty="0">
              <a:solidFill>
                <a:schemeClr val="bg1"/>
              </a:solidFill>
              <a:latin typeface="Microsoft YaHei UI" panose="020B0503020204020204" pitchFamily="34" charset="-122"/>
              <a:ea typeface="Microsoft YaHei UI" panose="020B0503020204020204" pitchFamily="34" charset="-122"/>
            </a:endParaRPr>
          </a:p>
        </p:txBody>
      </p:sp>
      <p:sp>
        <p:nvSpPr>
          <p:cNvPr id="37" name="圆角矩形 36"/>
          <p:cNvSpPr/>
          <p:nvPr/>
        </p:nvSpPr>
        <p:spPr>
          <a:xfrm>
            <a:off x="3018272" y="2331055"/>
            <a:ext cx="5357875" cy="3383097"/>
          </a:xfrm>
          <a:prstGeom prst="roundRect">
            <a:avLst>
              <a:gd name="adj" fmla="val 10666"/>
            </a:avLst>
          </a:prstGeom>
          <a:solidFill>
            <a:schemeClr val="accent1">
              <a:alpha val="18000"/>
            </a:schemeClr>
          </a:solidFill>
          <a:ln>
            <a:solidFill>
              <a:schemeClr val="bg1"/>
            </a:solidFill>
            <a:prstDash val="sys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kumimoji="1" lang="zh-CN" altLang="en-US" sz="2400" b="1">
              <a:solidFill>
                <a:schemeClr val="bg1"/>
              </a:solidFill>
              <a:latin typeface="微软雅黑" panose="020B0503020204020204" charset="-122"/>
              <a:ea typeface="微软雅黑" panose="020B0503020204020204" charset="-122"/>
            </a:endParaRPr>
          </a:p>
        </p:txBody>
      </p:sp>
      <p:sp>
        <p:nvSpPr>
          <p:cNvPr id="38" name="圆角矩形 37"/>
          <p:cNvSpPr/>
          <p:nvPr/>
        </p:nvSpPr>
        <p:spPr>
          <a:xfrm>
            <a:off x="4383549" y="3194294"/>
            <a:ext cx="3759459" cy="2317028"/>
          </a:xfrm>
          <a:prstGeom prst="roundRect">
            <a:avLst>
              <a:gd name="adj" fmla="val 10643"/>
            </a:avLst>
          </a:prstGeom>
          <a:solidFill>
            <a:schemeClr val="accent1">
              <a:lumMod val="75000"/>
              <a:alpha val="53000"/>
            </a:schemeClr>
          </a:solidFill>
          <a:ln>
            <a:solidFill>
              <a:schemeClr val="bg1"/>
            </a:solidFill>
            <a:prstDash val="sys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kumimoji="1" lang="zh-CN" altLang="en-US" sz="2400" b="1">
              <a:latin typeface="微软雅黑" panose="020B0503020204020204" charset="-122"/>
              <a:ea typeface="微软雅黑" panose="020B0503020204020204" charset="-122"/>
            </a:endParaRPr>
          </a:p>
        </p:txBody>
      </p:sp>
      <p:sp>
        <p:nvSpPr>
          <p:cNvPr id="39" name="圆角矩形 38"/>
          <p:cNvSpPr/>
          <p:nvPr/>
        </p:nvSpPr>
        <p:spPr>
          <a:xfrm>
            <a:off x="6052090" y="4257479"/>
            <a:ext cx="1741673" cy="995039"/>
          </a:xfrm>
          <a:prstGeom prst="roundRect">
            <a:avLst>
              <a:gd name="adj" fmla="val 9015"/>
            </a:avLst>
          </a:prstGeom>
          <a:solidFill>
            <a:schemeClr val="tx2">
              <a:lumMod val="75000"/>
            </a:schemeClr>
          </a:solidFill>
          <a:ln>
            <a:solidFill>
              <a:schemeClr val="bg1"/>
            </a:solidFill>
            <a:prstDash val="sys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kumimoji="1" lang="zh-CN" altLang="en-US" sz="2000" b="1">
              <a:latin typeface="微软雅黑" panose="020B0503020204020204" charset="-122"/>
              <a:ea typeface="微软雅黑" panose="020B0503020204020204" charset="-122"/>
            </a:endParaRPr>
          </a:p>
        </p:txBody>
      </p:sp>
      <p:sp>
        <p:nvSpPr>
          <p:cNvPr id="40" name="圆角矩形 39"/>
          <p:cNvSpPr/>
          <p:nvPr/>
        </p:nvSpPr>
        <p:spPr>
          <a:xfrm>
            <a:off x="3238435" y="3194294"/>
            <a:ext cx="1006130" cy="2317028"/>
          </a:xfrm>
          <a:prstGeom prst="roundRect">
            <a:avLst>
              <a:gd name="adj" fmla="val 13802"/>
            </a:avLst>
          </a:prstGeom>
          <a:solidFill>
            <a:schemeClr val="accent1">
              <a:lumMod val="60000"/>
              <a:lumOff val="40000"/>
              <a:alpha val="48000"/>
            </a:schemeClr>
          </a:solidFill>
          <a:ln>
            <a:solidFill>
              <a:schemeClr val="bg1"/>
            </a:solidFill>
            <a:prstDash val="sys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kumimoji="1" lang="zh-CN" altLang="en-US" sz="2400" b="1" dirty="0">
              <a:latin typeface="微软雅黑" panose="020B0503020204020204" charset="-122"/>
              <a:ea typeface="微软雅黑" panose="020B0503020204020204" charset="-122"/>
            </a:endParaRPr>
          </a:p>
        </p:txBody>
      </p:sp>
      <p:sp>
        <p:nvSpPr>
          <p:cNvPr id="41" name="文本框 40"/>
          <p:cNvSpPr txBox="1"/>
          <p:nvPr/>
        </p:nvSpPr>
        <p:spPr>
          <a:xfrm>
            <a:off x="6278457" y="4597454"/>
            <a:ext cx="1303986" cy="369332"/>
          </a:xfrm>
          <a:prstGeom prst="rect">
            <a:avLst/>
          </a:prstGeom>
          <a:noFill/>
        </p:spPr>
        <p:txBody>
          <a:bodyPr wrap="square" rtlCol="0">
            <a:spAutoFit/>
          </a:bodyPr>
          <a:lstStyle/>
          <a:p>
            <a:pPr algn="ctr"/>
            <a:r>
              <a:rPr kumimoji="1" lang="zh-CN" altLang="en-US" b="1" dirty="0">
                <a:solidFill>
                  <a:schemeClr val="bg1"/>
                </a:solidFill>
                <a:latin typeface="微软雅黑" panose="020B0503020204020204" charset="-122"/>
                <a:ea typeface="微软雅黑" panose="020B0503020204020204" charset="-122"/>
              </a:rPr>
              <a:t>精确匹配</a:t>
            </a:r>
            <a:endParaRPr kumimoji="1" lang="zh-CN" altLang="en-US" b="1" dirty="0">
              <a:solidFill>
                <a:schemeClr val="bg1"/>
              </a:solidFill>
              <a:latin typeface="微软雅黑" panose="020B0503020204020204" charset="-122"/>
              <a:ea typeface="微软雅黑" panose="020B0503020204020204" charset="-122"/>
            </a:endParaRPr>
          </a:p>
        </p:txBody>
      </p:sp>
      <p:sp>
        <p:nvSpPr>
          <p:cNvPr id="42" name="文本框 41"/>
          <p:cNvSpPr txBox="1"/>
          <p:nvPr/>
        </p:nvSpPr>
        <p:spPr>
          <a:xfrm>
            <a:off x="5361963" y="3757519"/>
            <a:ext cx="1275291" cy="369332"/>
          </a:xfrm>
          <a:prstGeom prst="rect">
            <a:avLst/>
          </a:prstGeom>
          <a:noFill/>
        </p:spPr>
        <p:txBody>
          <a:bodyPr wrap="square" rtlCol="0">
            <a:spAutoFit/>
          </a:bodyPr>
          <a:lstStyle/>
          <a:p>
            <a:r>
              <a:rPr kumimoji="1" lang="zh-CN" altLang="en-US" b="1" dirty="0">
                <a:solidFill>
                  <a:schemeClr val="bg1"/>
                </a:solidFill>
                <a:latin typeface="微软雅黑" panose="020B0503020204020204" charset="-122"/>
                <a:ea typeface="微软雅黑" panose="020B0503020204020204" charset="-122"/>
              </a:rPr>
              <a:t>短语匹配</a:t>
            </a:r>
            <a:endParaRPr kumimoji="1" lang="zh-CN" altLang="en-US" b="1" dirty="0">
              <a:solidFill>
                <a:schemeClr val="bg1"/>
              </a:solidFill>
              <a:latin typeface="微软雅黑" panose="020B0503020204020204" charset="-122"/>
              <a:ea typeface="微软雅黑" panose="020B0503020204020204" charset="-122"/>
            </a:endParaRPr>
          </a:p>
        </p:txBody>
      </p:sp>
      <p:sp>
        <p:nvSpPr>
          <p:cNvPr id="43" name="文本框 42"/>
          <p:cNvSpPr txBox="1"/>
          <p:nvPr/>
        </p:nvSpPr>
        <p:spPr>
          <a:xfrm>
            <a:off x="4417893" y="2563706"/>
            <a:ext cx="1275291" cy="369332"/>
          </a:xfrm>
          <a:prstGeom prst="rect">
            <a:avLst/>
          </a:prstGeom>
          <a:noFill/>
        </p:spPr>
        <p:txBody>
          <a:bodyPr wrap="square" rtlCol="0">
            <a:spAutoFit/>
          </a:bodyPr>
          <a:lstStyle/>
          <a:p>
            <a:r>
              <a:rPr kumimoji="1" lang="zh-CN" altLang="en-US" b="1" dirty="0">
                <a:solidFill>
                  <a:schemeClr val="bg1"/>
                </a:solidFill>
                <a:latin typeface="微软雅黑" panose="020B0503020204020204" charset="-122"/>
                <a:ea typeface="微软雅黑" panose="020B0503020204020204" charset="-122"/>
              </a:rPr>
              <a:t>智能匹配</a:t>
            </a:r>
            <a:endParaRPr kumimoji="1" lang="zh-CN" altLang="en-US" b="1" dirty="0">
              <a:solidFill>
                <a:schemeClr val="bg1"/>
              </a:solidFill>
              <a:latin typeface="微软雅黑" panose="020B0503020204020204" charset="-122"/>
              <a:ea typeface="微软雅黑" panose="020B0503020204020204" charset="-122"/>
            </a:endParaRPr>
          </a:p>
        </p:txBody>
      </p:sp>
      <p:sp>
        <p:nvSpPr>
          <p:cNvPr id="44" name="文本框 43"/>
          <p:cNvSpPr txBox="1"/>
          <p:nvPr/>
        </p:nvSpPr>
        <p:spPr>
          <a:xfrm>
            <a:off x="3247727" y="4178169"/>
            <a:ext cx="960519" cy="338554"/>
          </a:xfrm>
          <a:prstGeom prst="rect">
            <a:avLst/>
          </a:prstGeom>
          <a:noFill/>
        </p:spPr>
        <p:txBody>
          <a:bodyPr wrap="none" rtlCol="0">
            <a:spAutoFit/>
          </a:bodyPr>
          <a:lstStyle/>
          <a:p>
            <a:r>
              <a:rPr kumimoji="1" lang="en-US" altLang="zh-CN" sz="1600" b="1" i="1" dirty="0">
                <a:solidFill>
                  <a:srgbClr val="43464E"/>
                </a:solidFill>
                <a:latin typeface="微软雅黑" panose="020B0503020204020204" charset="-122"/>
                <a:ea typeface="微软雅黑" panose="020B0503020204020204" charset="-122"/>
              </a:rPr>
              <a:t>{</a:t>
            </a:r>
            <a:r>
              <a:rPr kumimoji="1" lang="zh-CN" altLang="en-US" sz="1600" b="1" i="1" dirty="0">
                <a:solidFill>
                  <a:srgbClr val="43464E"/>
                </a:solidFill>
                <a:latin typeface="微软雅黑" panose="020B0503020204020204" charset="-122"/>
                <a:ea typeface="微软雅黑" panose="020B0503020204020204" charset="-122"/>
              </a:rPr>
              <a:t>核心词</a:t>
            </a:r>
            <a:r>
              <a:rPr kumimoji="1" lang="en-US" altLang="zh-CN" sz="1600" b="1" i="1" dirty="0">
                <a:solidFill>
                  <a:srgbClr val="43464E"/>
                </a:solidFill>
                <a:latin typeface="微软雅黑" panose="020B0503020204020204" charset="-122"/>
                <a:ea typeface="微软雅黑" panose="020B0503020204020204" charset="-122"/>
              </a:rPr>
              <a:t>}</a:t>
            </a:r>
            <a:endParaRPr kumimoji="1" lang="zh-CN" altLang="en-US" sz="1600" b="1" i="1" dirty="0">
              <a:solidFill>
                <a:srgbClr val="43464E"/>
              </a:solidFill>
              <a:latin typeface="微软雅黑" panose="020B0503020204020204" charset="-122"/>
              <a:ea typeface="微软雅黑" panose="020B0503020204020204" charset="-122"/>
            </a:endParaRPr>
          </a:p>
        </p:txBody>
      </p:sp>
      <p:cxnSp>
        <p:nvCxnSpPr>
          <p:cNvPr id="45" name="肘形连接符 44"/>
          <p:cNvCxnSpPr>
            <a:stCxn id="43" idx="0"/>
            <a:endCxn id="35" idx="1"/>
          </p:cNvCxnSpPr>
          <p:nvPr/>
        </p:nvCxnSpPr>
        <p:spPr>
          <a:xfrm rot="5400000" flipH="1" flipV="1">
            <a:off x="4969403" y="1411442"/>
            <a:ext cx="1238400" cy="1066128"/>
          </a:xfrm>
          <a:prstGeom prst="bentConnector2">
            <a:avLst/>
          </a:prstGeom>
          <a:ln>
            <a:solidFill>
              <a:schemeClr val="bg1"/>
            </a:solidFill>
            <a:tailEnd type="triangle"/>
          </a:ln>
        </p:spPr>
        <p:style>
          <a:lnRef idx="1">
            <a:schemeClr val="dk1"/>
          </a:lnRef>
          <a:fillRef idx="0">
            <a:schemeClr val="dk1"/>
          </a:fillRef>
          <a:effectRef idx="0">
            <a:schemeClr val="dk1"/>
          </a:effectRef>
          <a:fontRef idx="minor">
            <a:schemeClr val="tx1"/>
          </a:fontRef>
        </p:style>
      </p:cxnSp>
      <p:sp>
        <p:nvSpPr>
          <p:cNvPr id="46" name="文本框 45"/>
          <p:cNvSpPr txBox="1"/>
          <p:nvPr/>
        </p:nvSpPr>
        <p:spPr>
          <a:xfrm>
            <a:off x="8774007" y="2955714"/>
            <a:ext cx="3247813" cy="1347292"/>
          </a:xfrm>
          <a:prstGeom prst="rect">
            <a:avLst/>
          </a:prstGeom>
          <a:noFill/>
          <a:ln w="9525">
            <a:solidFill>
              <a:schemeClr val="accent1">
                <a:lumMod val="60000"/>
                <a:lumOff val="40000"/>
              </a:schemeClr>
            </a:solidFill>
          </a:ln>
        </p:spPr>
        <p:txBody>
          <a:bodyPr wrap="square" rtlCol="0">
            <a:spAutoFit/>
          </a:bodyPr>
          <a:lstStyle/>
          <a:p>
            <a:pPr>
              <a:lnSpc>
                <a:spcPct val="150000"/>
              </a:lnSpc>
            </a:pPr>
            <a:r>
              <a:rPr kumimoji="1" lang="zh-CN" altLang="en-US" sz="1400" b="1" dirty="0">
                <a:solidFill>
                  <a:schemeClr val="bg1"/>
                </a:solidFill>
                <a:latin typeface="微软雅黑" panose="020B0503020204020204" charset="-122"/>
                <a:ea typeface="微软雅黑" panose="020B0503020204020204" charset="-122"/>
              </a:rPr>
              <a:t>短语匹配：</a:t>
            </a:r>
            <a:r>
              <a:rPr kumimoji="1" lang="zh-CN" altLang="en-US" sz="1400" dirty="0">
                <a:solidFill>
                  <a:schemeClr val="bg1"/>
                </a:solidFill>
                <a:latin typeface="微软雅黑" panose="020B0503020204020204" charset="-122"/>
                <a:ea typeface="微软雅黑" panose="020B0503020204020204" charset="-122"/>
              </a:rPr>
              <a:t>广告主提交的</a:t>
            </a:r>
            <a:r>
              <a:rPr kumimoji="1" lang="zh-CN" altLang="en-US" sz="1400" dirty="0">
                <a:solidFill>
                  <a:schemeClr val="accent1">
                    <a:lumMod val="75000"/>
                  </a:schemeClr>
                </a:solidFill>
                <a:latin typeface="微软雅黑" panose="020B0503020204020204" charset="-122"/>
                <a:ea typeface="微软雅黑" panose="020B0503020204020204" charset="-122"/>
              </a:rPr>
              <a:t>关键词或关键词的同义变体</a:t>
            </a:r>
            <a:r>
              <a:rPr kumimoji="1" lang="zh-CN" altLang="en-US" sz="1400" dirty="0">
                <a:solidFill>
                  <a:schemeClr val="bg1"/>
                </a:solidFill>
                <a:latin typeface="微软雅黑" panose="020B0503020204020204" charset="-122"/>
                <a:ea typeface="微软雅黑" panose="020B0503020204020204" charset="-122"/>
              </a:rPr>
              <a:t>，会被包含在用户搜索词中，或是在意思一致的前提下，于搜索词的前中后</a:t>
            </a:r>
            <a:r>
              <a:rPr kumimoji="1" lang="zh-CN" altLang="en-US" sz="1400" dirty="0">
                <a:solidFill>
                  <a:schemeClr val="accent1">
                    <a:lumMod val="75000"/>
                  </a:schemeClr>
                </a:solidFill>
                <a:latin typeface="微软雅黑" panose="020B0503020204020204" charset="-122"/>
                <a:ea typeface="微软雅黑" panose="020B0503020204020204" charset="-122"/>
              </a:rPr>
              <a:t>插入或变换</a:t>
            </a:r>
            <a:r>
              <a:rPr kumimoji="1" lang="zh-CN" altLang="en-US" sz="1400" dirty="0">
                <a:solidFill>
                  <a:schemeClr val="bg1"/>
                </a:solidFill>
                <a:latin typeface="微软雅黑" panose="020B0503020204020204" charset="-122"/>
                <a:ea typeface="微软雅黑" panose="020B0503020204020204" charset="-122"/>
              </a:rPr>
              <a:t>顺序。</a:t>
            </a:r>
            <a:endParaRPr lang="en-US" altLang="zh-CN" sz="1400" dirty="0">
              <a:solidFill>
                <a:schemeClr val="bg1"/>
              </a:solidFill>
              <a:latin typeface="Microsoft YaHei UI" panose="020B0503020204020204" pitchFamily="34" charset="-122"/>
              <a:ea typeface="Microsoft YaHei UI" panose="020B0503020204020204" pitchFamily="34" charset="-122"/>
            </a:endParaRPr>
          </a:p>
        </p:txBody>
      </p:sp>
      <p:cxnSp>
        <p:nvCxnSpPr>
          <p:cNvPr id="47" name="肘形连接符 46"/>
          <p:cNvCxnSpPr>
            <a:stCxn id="38" idx="0"/>
            <a:endCxn id="46" idx="0"/>
          </p:cNvCxnSpPr>
          <p:nvPr/>
        </p:nvCxnSpPr>
        <p:spPr>
          <a:xfrm rot="5400000" flipH="1" flipV="1">
            <a:off x="8211306" y="1007687"/>
            <a:ext cx="238580" cy="4134635"/>
          </a:xfrm>
          <a:prstGeom prst="bentConnector3">
            <a:avLst>
              <a:gd name="adj1" fmla="val 195817"/>
            </a:avLst>
          </a:prstGeom>
          <a:ln>
            <a:solidFill>
              <a:schemeClr val="bg1"/>
            </a:solidFill>
            <a:tailEnd type="triangle"/>
          </a:ln>
        </p:spPr>
        <p:style>
          <a:lnRef idx="1">
            <a:schemeClr val="dk1"/>
          </a:lnRef>
          <a:fillRef idx="0">
            <a:schemeClr val="dk1"/>
          </a:fillRef>
          <a:effectRef idx="0">
            <a:schemeClr val="dk1"/>
          </a:effectRef>
          <a:fontRef idx="minor">
            <a:schemeClr val="tx1"/>
          </a:fontRef>
        </p:style>
      </p:cxnSp>
      <p:sp>
        <p:nvSpPr>
          <p:cNvPr id="48" name="文本框 47"/>
          <p:cNvSpPr txBox="1"/>
          <p:nvPr/>
        </p:nvSpPr>
        <p:spPr>
          <a:xfrm>
            <a:off x="8713893" y="5557520"/>
            <a:ext cx="2682240" cy="1024127"/>
          </a:xfrm>
          <a:prstGeom prst="rect">
            <a:avLst/>
          </a:prstGeom>
          <a:noFill/>
          <a:ln w="9525">
            <a:solidFill>
              <a:schemeClr val="accent1">
                <a:lumMod val="60000"/>
                <a:lumOff val="40000"/>
              </a:schemeClr>
            </a:solidFill>
          </a:ln>
        </p:spPr>
        <p:txBody>
          <a:bodyPr wrap="square" rtlCol="0">
            <a:spAutoFit/>
          </a:bodyPr>
          <a:lstStyle/>
          <a:p>
            <a:pPr>
              <a:lnSpc>
                <a:spcPct val="150000"/>
              </a:lnSpc>
            </a:pPr>
            <a:r>
              <a:rPr kumimoji="1" lang="zh-CN" altLang="en-US" sz="1400" b="1" dirty="0">
                <a:solidFill>
                  <a:schemeClr val="bg1"/>
                </a:solidFill>
                <a:latin typeface="微软雅黑" panose="020B0503020204020204" charset="-122"/>
                <a:ea typeface="微软雅黑" panose="020B0503020204020204" charset="-122"/>
              </a:rPr>
              <a:t>精确匹配：</a:t>
            </a:r>
            <a:r>
              <a:rPr kumimoji="1" lang="zh-CN" altLang="en-US" sz="1400" dirty="0">
                <a:solidFill>
                  <a:schemeClr val="bg1"/>
                </a:solidFill>
                <a:latin typeface="微软雅黑" panose="020B0503020204020204" charset="-122"/>
                <a:ea typeface="微软雅黑" panose="020B0503020204020204" charset="-122"/>
              </a:rPr>
              <a:t>广告主提交的关键词及</a:t>
            </a:r>
            <a:r>
              <a:rPr kumimoji="1" lang="zh-CN" altLang="en-US" sz="1400" dirty="0">
                <a:solidFill>
                  <a:schemeClr val="accent1">
                    <a:lumMod val="75000"/>
                  </a:schemeClr>
                </a:solidFill>
                <a:latin typeface="微软雅黑" panose="020B0503020204020204" charset="-122"/>
                <a:ea typeface="微软雅黑" panose="020B0503020204020204" charset="-122"/>
              </a:rPr>
              <a:t>关键词的同义变体</a:t>
            </a:r>
            <a:r>
              <a:rPr kumimoji="1" lang="zh-CN" altLang="en-US" sz="1400" dirty="0">
                <a:solidFill>
                  <a:schemeClr val="bg1"/>
                </a:solidFill>
                <a:latin typeface="微软雅黑" panose="020B0503020204020204" charset="-122"/>
                <a:ea typeface="微软雅黑" panose="020B0503020204020204" charset="-122"/>
              </a:rPr>
              <a:t>，会与用户的搜索词一致。</a:t>
            </a:r>
            <a:endParaRPr lang="en-US" altLang="zh-CN" sz="1400" dirty="0">
              <a:solidFill>
                <a:schemeClr val="bg1"/>
              </a:solidFill>
              <a:latin typeface="Microsoft YaHei UI" panose="020B0503020204020204" pitchFamily="34" charset="-122"/>
              <a:ea typeface="Microsoft YaHei UI" panose="020B0503020204020204" pitchFamily="34" charset="-122"/>
            </a:endParaRPr>
          </a:p>
        </p:txBody>
      </p:sp>
      <p:cxnSp>
        <p:nvCxnSpPr>
          <p:cNvPr id="49" name="肘形连接符 48"/>
          <p:cNvCxnSpPr>
            <a:stCxn id="39" idx="2"/>
            <a:endCxn id="48" idx="1"/>
          </p:cNvCxnSpPr>
          <p:nvPr/>
        </p:nvCxnSpPr>
        <p:spPr>
          <a:xfrm rot="16200000" flipH="1">
            <a:off x="7409877" y="4765568"/>
            <a:ext cx="817066" cy="1790966"/>
          </a:xfrm>
          <a:prstGeom prst="bentConnector2">
            <a:avLst/>
          </a:prstGeom>
          <a:ln>
            <a:solidFill>
              <a:schemeClr val="bg1"/>
            </a:solidFill>
            <a:tailEnd type="triangle"/>
          </a:ln>
        </p:spPr>
        <p:style>
          <a:lnRef idx="1">
            <a:schemeClr val="dk1"/>
          </a:lnRef>
          <a:fillRef idx="0">
            <a:schemeClr val="dk1"/>
          </a:fillRef>
          <a:effectRef idx="0">
            <a:schemeClr val="dk1"/>
          </a:effectRef>
          <a:fontRef idx="minor">
            <a:schemeClr val="tx1"/>
          </a:fontRef>
        </p:style>
      </p:cxnSp>
      <p:sp>
        <p:nvSpPr>
          <p:cNvPr id="50" name="文本框 49"/>
          <p:cNvSpPr txBox="1"/>
          <p:nvPr/>
        </p:nvSpPr>
        <p:spPr>
          <a:xfrm>
            <a:off x="184573" y="2563707"/>
            <a:ext cx="2157307" cy="2639953"/>
          </a:xfrm>
          <a:prstGeom prst="rect">
            <a:avLst/>
          </a:prstGeom>
          <a:noFill/>
          <a:ln w="9525">
            <a:solidFill>
              <a:schemeClr val="accent1">
                <a:lumMod val="60000"/>
                <a:lumOff val="40000"/>
              </a:schemeClr>
            </a:solidFill>
          </a:ln>
        </p:spPr>
        <p:txBody>
          <a:bodyPr wrap="square" rtlCol="0">
            <a:spAutoFit/>
          </a:bodyPr>
          <a:lstStyle/>
          <a:p>
            <a:pPr>
              <a:lnSpc>
                <a:spcPct val="150000"/>
              </a:lnSpc>
            </a:pPr>
            <a:r>
              <a:rPr kumimoji="1" lang="zh-CN" altLang="en-US" sz="1400" b="1" dirty="0">
                <a:solidFill>
                  <a:schemeClr val="bg1"/>
                </a:solidFill>
                <a:latin typeface="微软雅黑" panose="020B0503020204020204" charset="-122"/>
                <a:ea typeface="微软雅黑" panose="020B0503020204020204" charset="-122"/>
              </a:rPr>
              <a:t>     智能匹配</a:t>
            </a:r>
            <a:r>
              <a:rPr kumimoji="1" lang="en-US" altLang="zh-CN" sz="1400" b="1" dirty="0">
                <a:solidFill>
                  <a:schemeClr val="bg1"/>
                </a:solidFill>
                <a:latin typeface="微软雅黑" panose="020B0503020204020204" charset="-122"/>
                <a:ea typeface="微软雅黑" panose="020B0503020204020204" charset="-122"/>
              </a:rPr>
              <a:t>-</a:t>
            </a:r>
            <a:r>
              <a:rPr kumimoji="1" lang="zh-CN" altLang="en-US" sz="1400" b="1" dirty="0">
                <a:solidFill>
                  <a:schemeClr val="bg1"/>
                </a:solidFill>
                <a:latin typeface="微软雅黑" panose="020B0503020204020204" charset="-122"/>
                <a:ea typeface="微软雅黑" panose="020B0503020204020204" charset="-122"/>
              </a:rPr>
              <a:t>核心词：</a:t>
            </a:r>
            <a:endParaRPr kumimoji="1" lang="en-US" altLang="zh-CN" sz="1400" b="1" dirty="0">
              <a:solidFill>
                <a:schemeClr val="bg1"/>
              </a:solidFill>
              <a:latin typeface="微软雅黑" panose="020B0503020204020204" charset="-122"/>
              <a:ea typeface="微软雅黑" panose="020B0503020204020204" charset="-122"/>
            </a:endParaRPr>
          </a:p>
          <a:p>
            <a:pPr>
              <a:lnSpc>
                <a:spcPct val="150000"/>
              </a:lnSpc>
            </a:pPr>
            <a:r>
              <a:rPr kumimoji="1" lang="zh-CN" altLang="en-US" sz="1400" dirty="0">
                <a:solidFill>
                  <a:schemeClr val="bg1"/>
                </a:solidFill>
                <a:latin typeface="微软雅黑" panose="020B0503020204020204" charset="-122"/>
                <a:ea typeface="微软雅黑" panose="020B0503020204020204" charset="-122"/>
              </a:rPr>
              <a:t>广告主可以在提交的关键词上</a:t>
            </a:r>
            <a:r>
              <a:rPr kumimoji="1" lang="zh-CN" altLang="en-US" sz="1400" dirty="0">
                <a:solidFill>
                  <a:schemeClr val="accent1">
                    <a:lumMod val="75000"/>
                  </a:schemeClr>
                </a:solidFill>
                <a:latin typeface="微软雅黑" panose="020B0503020204020204" charset="-122"/>
                <a:ea typeface="微软雅黑" panose="020B0503020204020204" charset="-122"/>
              </a:rPr>
              <a:t>手动圈出核心词</a:t>
            </a:r>
            <a:r>
              <a:rPr kumimoji="1" lang="zh-CN" altLang="en-US" sz="1400" dirty="0">
                <a:solidFill>
                  <a:schemeClr val="bg1"/>
                </a:solidFill>
                <a:latin typeface="微软雅黑" panose="020B0503020204020204" charset="-122"/>
                <a:ea typeface="微软雅黑" panose="020B0503020204020204" charset="-122"/>
              </a:rPr>
              <a:t>，该核心词会被包含在用户搜索词中，而关键词中除了核心词以外的部分则会以智能匹配的方式找出语义及意图相关的搜索词。</a:t>
            </a:r>
            <a:endParaRPr lang="en-US" altLang="zh-CN" sz="1400" dirty="0">
              <a:solidFill>
                <a:schemeClr val="bg1"/>
              </a:solidFill>
              <a:latin typeface="Microsoft YaHei UI" panose="020B0503020204020204" pitchFamily="34" charset="-122"/>
              <a:ea typeface="Microsoft YaHei UI" panose="020B0503020204020204" pitchFamily="34" charset="-122"/>
            </a:endParaRPr>
          </a:p>
        </p:txBody>
      </p:sp>
      <p:cxnSp>
        <p:nvCxnSpPr>
          <p:cNvPr id="51" name="肘形连接符 50"/>
          <p:cNvCxnSpPr>
            <a:stCxn id="40" idx="0"/>
            <a:endCxn id="50" idx="0"/>
          </p:cNvCxnSpPr>
          <p:nvPr/>
        </p:nvCxnSpPr>
        <p:spPr>
          <a:xfrm rot="16200000" flipV="1">
            <a:off x="2187071" y="1639864"/>
            <a:ext cx="630587" cy="2478273"/>
          </a:xfrm>
          <a:prstGeom prst="bentConnector3">
            <a:avLst>
              <a:gd name="adj1" fmla="val 216331"/>
            </a:avLst>
          </a:prstGeom>
          <a:ln>
            <a:solidFill>
              <a:schemeClr val="bg1"/>
            </a:solidFill>
            <a:tailEnd type="triangle"/>
          </a:ln>
        </p:spPr>
        <p:style>
          <a:lnRef idx="1">
            <a:schemeClr val="dk1"/>
          </a:lnRef>
          <a:fillRef idx="0">
            <a:schemeClr val="dk1"/>
          </a:fillRef>
          <a:effectRef idx="0">
            <a:schemeClr val="dk1"/>
          </a:effectRef>
          <a:fontRef idx="minor">
            <a:schemeClr val="tx1"/>
          </a:fontRef>
        </p:style>
      </p:cxnSp>
      <p:sp>
        <p:nvSpPr>
          <p:cNvPr id="52" name="五角星 51"/>
          <p:cNvSpPr/>
          <p:nvPr/>
        </p:nvSpPr>
        <p:spPr>
          <a:xfrm>
            <a:off x="229425" y="2603549"/>
            <a:ext cx="279400" cy="279400"/>
          </a:xfrm>
          <a:prstGeom prst="star5">
            <a:avLst/>
          </a:prstGeom>
          <a:solidFill>
            <a:schemeClr val="accent1"/>
          </a:solidFill>
          <a:ln>
            <a:noFill/>
            <a:prstDash val="sys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noAutofit/>
          </a:bodyPr>
          <a:lstStyle/>
          <a:p>
            <a:pPr algn="ctr"/>
            <a:endParaRPr kumimoji="1" lang="zh-CN" altLang="en-US" sz="2400" b="1" dirty="0">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spAutoFit/>
          </a:bodyPr>
          <a:lstStyle/>
          <a:p>
            <a:pPr>
              <a:lnSpc>
                <a:spcPct val="150000"/>
              </a:lnSpc>
            </a:pP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匹配模式详细定义及案例说明</a:t>
            </a: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a:t>
            </a: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精确匹配</a:t>
            </a:r>
            <a:endPar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五边形 21"/>
          <p:cNvSpPr/>
          <p:nvPr/>
        </p:nvSpPr>
        <p:spPr>
          <a:xfrm>
            <a:off x="-1" y="1383854"/>
            <a:ext cx="2271565" cy="492996"/>
          </a:xfrm>
          <a:prstGeom prst="homePlat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381000" indent="-381000">
              <a:buFont typeface="Wingdings" panose="05000000000000000000" pitchFamily="2" charset="2"/>
              <a:buChar char="n"/>
            </a:pPr>
            <a:r>
              <a:rPr kumimoji="1" lang="zh-CN" altLang="en-US" sz="1865" b="1" dirty="0">
                <a:latin typeface="微软雅黑" panose="020B0503020204020204" charset="-122"/>
                <a:ea typeface="微软雅黑" panose="020B0503020204020204" charset="-122"/>
              </a:rPr>
              <a:t>详细定义</a:t>
            </a:r>
            <a:endParaRPr kumimoji="1" lang="zh-CN" altLang="en-US" sz="1865" b="1" dirty="0">
              <a:latin typeface="微软雅黑" panose="020B0503020204020204" charset="-122"/>
              <a:ea typeface="微软雅黑" panose="020B0503020204020204" charset="-122"/>
            </a:endParaRPr>
          </a:p>
        </p:txBody>
      </p:sp>
      <p:sp>
        <p:nvSpPr>
          <p:cNvPr id="23" name="五边形 22"/>
          <p:cNvSpPr/>
          <p:nvPr/>
        </p:nvSpPr>
        <p:spPr>
          <a:xfrm>
            <a:off x="1" y="2679314"/>
            <a:ext cx="3118884" cy="492996"/>
          </a:xfrm>
          <a:prstGeom prst="homePlat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381000" indent="-381000">
              <a:buFont typeface="Wingdings" panose="05000000000000000000" pitchFamily="2" charset="2"/>
              <a:buChar char="n"/>
            </a:pPr>
            <a:r>
              <a:rPr kumimoji="1" lang="zh-CN" altLang="en-US" sz="1865" b="1" dirty="0">
                <a:latin typeface="微软雅黑" panose="020B0503020204020204" charset="-122"/>
                <a:ea typeface="微软雅黑" panose="020B0503020204020204" charset="-122"/>
              </a:rPr>
              <a:t>同义变体规则及示例</a:t>
            </a:r>
            <a:endParaRPr kumimoji="1" lang="zh-CN" altLang="en-US" sz="1865" b="1" dirty="0">
              <a:latin typeface="微软雅黑" panose="020B0503020204020204" charset="-122"/>
              <a:ea typeface="微软雅黑" panose="020B0503020204020204" charset="-122"/>
            </a:endParaRPr>
          </a:p>
        </p:txBody>
      </p:sp>
      <p:sp>
        <p:nvSpPr>
          <p:cNvPr id="24" name="矩形 23"/>
          <p:cNvSpPr/>
          <p:nvPr/>
        </p:nvSpPr>
        <p:spPr>
          <a:xfrm>
            <a:off x="226828" y="1927046"/>
            <a:ext cx="10023256" cy="390748"/>
          </a:xfrm>
          <a:prstGeom prst="rect">
            <a:avLst/>
          </a:prstGeom>
        </p:spPr>
        <p:txBody>
          <a:bodyPr wrap="square">
            <a:spAutoFit/>
          </a:bodyPr>
          <a:lstStyle/>
          <a:p>
            <a:pPr>
              <a:lnSpc>
                <a:spcPct val="150000"/>
              </a:lnSpc>
            </a:pPr>
            <a:r>
              <a:rPr kumimoji="1" lang="zh-CN" altLang="en-US" sz="1465" dirty="0">
                <a:solidFill>
                  <a:schemeClr val="bg1"/>
                </a:solidFill>
                <a:latin typeface="微软雅黑" panose="020B0503020204020204" charset="-122"/>
                <a:ea typeface="微软雅黑" panose="020B0503020204020204" charset="-122"/>
              </a:rPr>
              <a:t>广告主提交的</a:t>
            </a:r>
            <a:r>
              <a:rPr kumimoji="1" lang="zh-CN" altLang="en-US" sz="1465" dirty="0">
                <a:solidFill>
                  <a:schemeClr val="accent1"/>
                </a:solidFill>
                <a:latin typeface="微软雅黑" panose="020B0503020204020204" charset="-122"/>
                <a:ea typeface="微软雅黑" panose="020B0503020204020204" charset="-122"/>
              </a:rPr>
              <a:t>关键词及关键词的同义变体</a:t>
            </a:r>
            <a:r>
              <a:rPr kumimoji="1" lang="zh-CN" altLang="en-US" sz="1465" dirty="0">
                <a:solidFill>
                  <a:schemeClr val="bg1"/>
                </a:solidFill>
                <a:latin typeface="微软雅黑" panose="020B0503020204020204" charset="-122"/>
                <a:ea typeface="微软雅黑" panose="020B0503020204020204" charset="-122"/>
              </a:rPr>
              <a:t>，会与用户的搜索词一致。</a:t>
            </a:r>
            <a:endParaRPr lang="zh-CN" altLang="en-US" sz="1465" dirty="0">
              <a:solidFill>
                <a:schemeClr val="bg1"/>
              </a:solidFill>
            </a:endParaRPr>
          </a:p>
        </p:txBody>
      </p:sp>
      <p:sp>
        <p:nvSpPr>
          <p:cNvPr id="25" name="矩形 24"/>
          <p:cNvSpPr/>
          <p:nvPr/>
        </p:nvSpPr>
        <p:spPr>
          <a:xfrm>
            <a:off x="226829" y="3240479"/>
            <a:ext cx="3644764" cy="276999"/>
          </a:xfrm>
          <a:prstGeom prst="rect">
            <a:avLst/>
          </a:prstGeom>
        </p:spPr>
        <p:txBody>
          <a:bodyPr wrap="square">
            <a:spAutoFit/>
          </a:bodyPr>
          <a:lstStyle/>
          <a:p>
            <a:r>
              <a:rPr kumimoji="1" lang="zh-CN" altLang="en-US" sz="1200" dirty="0">
                <a:solidFill>
                  <a:schemeClr val="bg1"/>
                </a:solidFill>
                <a:latin typeface="微软雅黑" panose="020B0503020204020204" charset="-122"/>
                <a:ea typeface="微软雅黑" panose="020B0503020204020204" charset="-122"/>
              </a:rPr>
              <a:t>*以下示例皆为实验真实线上案例</a:t>
            </a:r>
            <a:endParaRPr lang="zh-CN" altLang="en-US" sz="1200" dirty="0">
              <a:solidFill>
                <a:schemeClr val="bg1"/>
              </a:solidFill>
            </a:endParaRPr>
          </a:p>
        </p:txBody>
      </p:sp>
      <p:graphicFrame>
        <p:nvGraphicFramePr>
          <p:cNvPr id="26" name="表格 25"/>
          <p:cNvGraphicFramePr>
            <a:graphicFrameLocks noGrp="1"/>
          </p:cNvGraphicFramePr>
          <p:nvPr/>
        </p:nvGraphicFramePr>
        <p:xfrm>
          <a:off x="3253137" y="2447897"/>
          <a:ext cx="8374445" cy="3961509"/>
        </p:xfrm>
        <a:graphic>
          <a:graphicData uri="http://schemas.openxmlformats.org/drawingml/2006/table">
            <a:tbl>
              <a:tblPr>
                <a:tableStyleId>{5C22544A-7EE6-4342-B048-85BDC9FD1C3A}</a:tableStyleId>
              </a:tblPr>
              <a:tblGrid>
                <a:gridCol w="1593560"/>
                <a:gridCol w="1885096"/>
                <a:gridCol w="1627483"/>
                <a:gridCol w="1598509"/>
                <a:gridCol w="1669797"/>
              </a:tblGrid>
              <a:tr h="324485">
                <a:tc rowSpan="2">
                  <a:txBody>
                    <a:bodyPr/>
                    <a:lstStyle/>
                    <a:p>
                      <a:pPr algn="ctr" fontAlgn="b">
                        <a:lnSpc>
                          <a:spcPct val="150000"/>
                        </a:lnSpc>
                      </a:pPr>
                      <a:r>
                        <a:rPr lang="zh-CN" altLang="en-US" sz="1200" b="1" u="none" strike="noStrike" dirty="0">
                          <a:solidFill>
                            <a:schemeClr val="bg1"/>
                          </a:solidFill>
                          <a:effectLst/>
                          <a:latin typeface="微软雅黑" panose="020B0503020204020204" charset="-122"/>
                          <a:ea typeface="微软雅黑" panose="020B0503020204020204" charset="-122"/>
                        </a:rPr>
                        <a:t>规则</a:t>
                      </a:r>
                      <a:endParaRPr lang="zh-CN" altLang="en-US" sz="1200" b="1" i="0" u="none" strike="noStrike" dirty="0">
                        <a:solidFill>
                          <a:schemeClr val="bg1"/>
                        </a:solidFill>
                        <a:effectLst/>
                        <a:latin typeface="微软雅黑" panose="020B0503020204020204" charset="-122"/>
                        <a:ea typeface="微软雅黑" panose="020B0503020204020204" charset="-122"/>
                      </a:endParaRPr>
                    </a:p>
                  </a:txBody>
                  <a:tcPr marL="10380" marR="10380" marT="1038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gridSpan="2">
                  <a:txBody>
                    <a:bodyPr/>
                    <a:lstStyle/>
                    <a:p>
                      <a:pPr algn="ctr" fontAlgn="b">
                        <a:lnSpc>
                          <a:spcPct val="150000"/>
                        </a:lnSpc>
                      </a:pPr>
                      <a:r>
                        <a:rPr lang="zh-CN" altLang="en-US" sz="1200" b="1" i="0" u="none" strike="noStrike" dirty="0">
                          <a:solidFill>
                            <a:schemeClr val="bg1"/>
                          </a:solidFill>
                          <a:effectLst/>
                          <a:latin typeface="微软雅黑" panose="020B0503020204020204" charset="-122"/>
                          <a:ea typeface="微软雅黑" panose="020B0503020204020204" charset="-122"/>
                        </a:rPr>
                        <a:t>示例</a:t>
                      </a:r>
                      <a:r>
                        <a:rPr lang="en-US" altLang="zh-CN" sz="1200" b="1" i="0" u="none" strike="noStrike" dirty="0">
                          <a:solidFill>
                            <a:schemeClr val="bg1"/>
                          </a:solidFill>
                          <a:effectLst/>
                          <a:latin typeface="微软雅黑" panose="020B0503020204020204" charset="-122"/>
                          <a:ea typeface="微软雅黑" panose="020B0503020204020204" charset="-122"/>
                        </a:rPr>
                        <a:t>1</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0380" marR="10380" marT="1038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hMerge="1">
                  <a:tcPr marL="8273" marR="8273" marT="8273" marB="0" anchor="b">
                    <a:solidFill>
                      <a:srgbClr val="43464E"/>
                    </a:solidFill>
                  </a:tcPr>
                </a:tc>
                <a:tc gridSpan="2">
                  <a:txBody>
                    <a:bodyPr/>
                    <a:lstStyle/>
                    <a:p>
                      <a:pPr marL="0" marR="0" lvl="0" indent="0" algn="ctr" defTabSz="457200" rtl="0" eaLnBrk="1" fontAlgn="b" latinLnBrk="0" hangingPunct="1">
                        <a:lnSpc>
                          <a:spcPct val="150000"/>
                        </a:lnSpc>
                        <a:spcBef>
                          <a:spcPts val="0"/>
                        </a:spcBef>
                        <a:spcAft>
                          <a:spcPts val="0"/>
                        </a:spcAft>
                        <a:buClrTx/>
                        <a:buSzTx/>
                        <a:buFontTx/>
                        <a:buNone/>
                        <a:defRPr/>
                      </a:pPr>
                      <a:r>
                        <a:rPr lang="zh-CN" altLang="en-US" sz="1200" b="1" i="0" u="none" strike="noStrike" dirty="0">
                          <a:solidFill>
                            <a:schemeClr val="bg1"/>
                          </a:solidFill>
                          <a:effectLst/>
                          <a:latin typeface="微软雅黑" panose="020B0503020204020204" charset="-122"/>
                          <a:ea typeface="微软雅黑" panose="020B0503020204020204" charset="-122"/>
                        </a:rPr>
                        <a:t>示例</a:t>
                      </a:r>
                      <a:r>
                        <a:rPr lang="en-US" altLang="zh-CN" sz="1200" b="1" i="0" u="none" strike="noStrike" dirty="0">
                          <a:solidFill>
                            <a:schemeClr val="bg1"/>
                          </a:solidFill>
                          <a:effectLst/>
                          <a:latin typeface="微软雅黑" panose="020B0503020204020204" charset="-122"/>
                          <a:ea typeface="微软雅黑" panose="020B0503020204020204" charset="-122"/>
                        </a:rPr>
                        <a:t>2</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0380" marR="10380" marT="10380"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hMerge="1">
                  <a:tcPr marL="8273" marR="8273" marT="8273" marB="0" anchor="b">
                    <a:solidFill>
                      <a:srgbClr val="43464E"/>
                    </a:solidFill>
                  </a:tcPr>
                </a:tc>
              </a:tr>
              <a:tr h="324484">
                <a:tc vMerge="1">
                  <a:tcPr marL="8273" marR="8273" marT="8273" marB="0" anchor="b">
                    <a:solidFill>
                      <a:srgbClr val="43464E"/>
                    </a:solidFill>
                  </a:tcPr>
                </a:tc>
                <a:tc>
                  <a:txBody>
                    <a:bodyPr/>
                    <a:lstStyle/>
                    <a:p>
                      <a:pPr marL="0" marR="0" lvl="0" indent="0" algn="ctr" defTabSz="457200" rtl="0" eaLnBrk="1" fontAlgn="b" latinLnBrk="0" hangingPunct="1">
                        <a:lnSpc>
                          <a:spcPct val="150000"/>
                        </a:lnSpc>
                        <a:spcBef>
                          <a:spcPts val="0"/>
                        </a:spcBef>
                        <a:spcAft>
                          <a:spcPts val="0"/>
                        </a:spcAft>
                        <a:buClrTx/>
                        <a:buSzTx/>
                        <a:buFontTx/>
                        <a:buNone/>
                        <a:defRPr/>
                      </a:pPr>
                      <a:r>
                        <a:rPr lang="zh-CN" altLang="en-US" sz="1200" b="1" i="0" u="none" strike="noStrike" dirty="0">
                          <a:solidFill>
                            <a:schemeClr val="bg1"/>
                          </a:solidFill>
                          <a:effectLst/>
                          <a:latin typeface="微软雅黑" panose="020B0503020204020204" charset="-122"/>
                          <a:ea typeface="微软雅黑" panose="020B0503020204020204" charset="-122"/>
                        </a:rPr>
                        <a:t>精确匹配关键词</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marL="0" marR="0" lvl="0" indent="0" algn="ctr" defTabSz="457200" rtl="0" eaLnBrk="1" fontAlgn="b" latinLnBrk="0" hangingPunct="1">
                        <a:lnSpc>
                          <a:spcPct val="150000"/>
                        </a:lnSpc>
                        <a:spcBef>
                          <a:spcPts val="0"/>
                        </a:spcBef>
                        <a:spcAft>
                          <a:spcPts val="0"/>
                        </a:spcAft>
                        <a:buClrTx/>
                        <a:buSzTx/>
                        <a:buFontTx/>
                        <a:buNone/>
                        <a:defRPr/>
                      </a:pPr>
                      <a:r>
                        <a:rPr lang="zh-CN" altLang="en-US" sz="1200" b="1" i="0" u="none" strike="noStrike" dirty="0">
                          <a:solidFill>
                            <a:schemeClr val="bg1"/>
                          </a:solidFill>
                          <a:effectLst/>
                          <a:latin typeface="微软雅黑" panose="020B0503020204020204" charset="-122"/>
                          <a:ea typeface="微软雅黑" panose="020B0503020204020204" charset="-122"/>
                        </a:rPr>
                        <a:t>搜索词</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marL="0" marR="0" lvl="0" indent="0" algn="ctr" defTabSz="457200" rtl="0" eaLnBrk="1" fontAlgn="b" latinLnBrk="0" hangingPunct="1">
                        <a:lnSpc>
                          <a:spcPct val="150000"/>
                        </a:lnSpc>
                        <a:spcBef>
                          <a:spcPts val="0"/>
                        </a:spcBef>
                        <a:spcAft>
                          <a:spcPts val="0"/>
                        </a:spcAft>
                        <a:buClrTx/>
                        <a:buSzTx/>
                        <a:buFontTx/>
                        <a:buNone/>
                        <a:defRPr/>
                      </a:pPr>
                      <a:r>
                        <a:rPr lang="zh-CN" altLang="en-US" sz="1200" b="1" i="0" u="none" strike="noStrike" dirty="0">
                          <a:solidFill>
                            <a:schemeClr val="bg1"/>
                          </a:solidFill>
                          <a:effectLst/>
                          <a:latin typeface="微软雅黑" panose="020B0503020204020204" charset="-122"/>
                          <a:ea typeface="微软雅黑" panose="020B0503020204020204" charset="-122"/>
                        </a:rPr>
                        <a:t>精确匹配关键词</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marL="0" marR="0" lvl="0" indent="0" algn="ctr" defTabSz="457200" rtl="0" eaLnBrk="1" fontAlgn="b" latinLnBrk="0" hangingPunct="1">
                        <a:lnSpc>
                          <a:spcPct val="150000"/>
                        </a:lnSpc>
                        <a:spcBef>
                          <a:spcPts val="0"/>
                        </a:spcBef>
                        <a:spcAft>
                          <a:spcPts val="0"/>
                        </a:spcAft>
                        <a:buClrTx/>
                        <a:buSzTx/>
                        <a:buFontTx/>
                        <a:buNone/>
                        <a:defRPr/>
                      </a:pPr>
                      <a:r>
                        <a:rPr lang="zh-CN" altLang="en-US" sz="1200" b="1" i="0" u="none" strike="noStrike" dirty="0">
                          <a:solidFill>
                            <a:schemeClr val="bg1"/>
                          </a:solidFill>
                          <a:effectLst/>
                          <a:latin typeface="微软雅黑" panose="020B0503020204020204" charset="-122"/>
                          <a:ea typeface="微软雅黑" panose="020B0503020204020204" charset="-122"/>
                        </a:rPr>
                        <a:t>搜索词</a:t>
                      </a:r>
                      <a:endParaRPr lang="en-US" altLang="zh-CN" sz="12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空格及标点符号</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二手家具</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二手 家具</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怎样取斑，</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怎样取斑</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错别字</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常平暑假班</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常平署假班</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痔疮怎么办</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痣疮怎么办</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书写变体</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香港迪士尼乐园</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香港迪斯尼乐园</a:t>
                      </a:r>
                      <a:endParaRPr 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苹果</a:t>
                      </a:r>
                      <a:r>
                        <a:rPr lang="en-US" sz="1100" u="none" strike="noStrike" dirty="0">
                          <a:solidFill>
                            <a:schemeClr val="bg1"/>
                          </a:solidFill>
                          <a:effectLst/>
                          <a:latin typeface="微软雅黑" panose="020B0503020204020204" charset="-122"/>
                          <a:ea typeface="微软雅黑" panose="020B0503020204020204" charset="-122"/>
                        </a:rPr>
                        <a:t>XS</a:t>
                      </a:r>
                      <a:endParaRPr 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en-US" altLang="zh-CN" sz="1100" u="none" strike="noStrike" dirty="0">
                          <a:solidFill>
                            <a:schemeClr val="bg1"/>
                          </a:solidFill>
                          <a:effectLst/>
                          <a:latin typeface="微软雅黑" panose="020B0503020204020204" charset="-122"/>
                          <a:ea typeface="微软雅黑" panose="020B0503020204020204" charset="-122"/>
                        </a:rPr>
                        <a:t>iPhone XS</a:t>
                      </a:r>
                      <a:endParaRPr 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顺序变换意思不变</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注射玻尿酸下巴多少钱</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下巴注射波尿酸多少钱</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减肥吃什么快</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吃什么减肥快</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不具意义的虚词</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圆脸剪什么发型</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圆脸适合剪什么发型</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怎么才能挽回老公的心</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怎么挽回老公的心</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意思重复的赘词</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进门玄关鞋柜</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玄关鞋柜</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拖车救援</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拖车拖吊救援</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同义词</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如何治疗痘痘</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怎么治面疱</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牙缝</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牙齿缝隙</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含义相同的搜索词</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绿松石的功效与作用</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绿松石对人体的作用</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为什么手上有白斑</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手上有白斑是什么原因</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b="0" i="0" u="none" strike="noStrike" dirty="0">
                          <a:solidFill>
                            <a:schemeClr val="bg1"/>
                          </a:solidFill>
                          <a:effectLst/>
                          <a:latin typeface="微软雅黑" panose="020B0503020204020204" charset="-122"/>
                          <a:ea typeface="微软雅黑" panose="020B0503020204020204" charset="-122"/>
                        </a:rPr>
                        <a:t>补全明显缺省的词</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100" b="0" i="0" u="none" strike="noStrike" dirty="0">
                          <a:solidFill>
                            <a:schemeClr val="bg1"/>
                          </a:solidFill>
                          <a:effectLst/>
                          <a:latin typeface="微软雅黑" panose="020B0503020204020204" charset="-122"/>
                          <a:ea typeface="微软雅黑" panose="020B0503020204020204" charset="-122"/>
                        </a:rPr>
                        <a:t>妇科去哪家医院看好</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b="0" i="0" u="none" strike="noStrike" dirty="0">
                          <a:solidFill>
                            <a:schemeClr val="bg1"/>
                          </a:solidFill>
                          <a:effectLst/>
                          <a:latin typeface="微软雅黑" panose="020B0503020204020204" charset="-122"/>
                          <a:ea typeface="微软雅黑" panose="020B0503020204020204" charset="-122"/>
                        </a:rPr>
                        <a:t>妇科哪里看好</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en-US" altLang="zh-CN" sz="1100" b="0" i="0" u="none" strike="noStrike" dirty="0">
                          <a:solidFill>
                            <a:schemeClr val="bg1"/>
                          </a:solidFill>
                          <a:effectLst/>
                          <a:latin typeface="微软雅黑" panose="020B0503020204020204" charset="-122"/>
                          <a:ea typeface="微软雅黑" panose="020B0503020204020204" charset="-122"/>
                        </a:rPr>
                        <a:t>mate2020</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b="0" i="0" u="none" strike="noStrike" dirty="0">
                          <a:solidFill>
                            <a:schemeClr val="bg1"/>
                          </a:solidFill>
                          <a:effectLst/>
                          <a:latin typeface="微软雅黑" panose="020B0503020204020204" charset="-122"/>
                          <a:ea typeface="微软雅黑" panose="020B0503020204020204" charset="-122"/>
                        </a:rPr>
                        <a:t>华为</a:t>
                      </a:r>
                      <a:r>
                        <a:rPr lang="en-US" altLang="zh-CN" sz="1100" b="0" i="0" u="none" strike="noStrike" dirty="0">
                          <a:solidFill>
                            <a:schemeClr val="bg1"/>
                          </a:solidFill>
                          <a:effectLst/>
                          <a:latin typeface="微软雅黑" panose="020B0503020204020204" charset="-122"/>
                          <a:ea typeface="微软雅黑" panose="020B0503020204020204" charset="-122"/>
                        </a:rPr>
                        <a:t>mate2020</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唯一地理位置</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广州白云机场</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白云机场</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河南少林寺</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嵩山少林寺</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301140">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唯一指向答案</a:t>
                      </a:r>
                      <a:endParaRPr lang="zh-CN" altLang="en-US" sz="1100" b="1"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雅诗兰黛特润超导修护露</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雅诗兰黛小棕瓶</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100" u="none" strike="noStrike" dirty="0">
                          <a:solidFill>
                            <a:schemeClr val="bg1"/>
                          </a:solidFill>
                          <a:effectLst/>
                          <a:latin typeface="微软雅黑" panose="020B0503020204020204" charset="-122"/>
                          <a:ea typeface="微软雅黑" panose="020B0503020204020204" charset="-122"/>
                        </a:rPr>
                        <a:t>黄晓明老婆同款</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en-US" altLang="zh-CN" sz="1100" u="none" strike="noStrike" dirty="0">
                          <a:solidFill>
                            <a:schemeClr val="bg1"/>
                          </a:solidFill>
                          <a:effectLst/>
                          <a:latin typeface="微软雅黑" panose="020B0503020204020204" charset="-122"/>
                          <a:ea typeface="微软雅黑" panose="020B0503020204020204" charset="-122"/>
                        </a:rPr>
                        <a:t>Angelababy</a:t>
                      </a:r>
                      <a:r>
                        <a:rPr lang="zh-CN" altLang="en-US" sz="1100" u="none" strike="noStrike" dirty="0">
                          <a:solidFill>
                            <a:schemeClr val="bg1"/>
                          </a:solidFill>
                          <a:effectLst/>
                          <a:latin typeface="微软雅黑" panose="020B0503020204020204" charset="-122"/>
                          <a:ea typeface="微软雅黑" panose="020B0503020204020204" charset="-122"/>
                        </a:rPr>
                        <a:t>同款</a:t>
                      </a:r>
                      <a:endParaRPr lang="zh-CN" altLang="en-US" sz="1100" b="0" i="0" u="none" strike="noStrike" dirty="0">
                        <a:solidFill>
                          <a:schemeClr val="bg1"/>
                        </a:solidFill>
                        <a:effectLst/>
                        <a:latin typeface="微软雅黑" panose="020B0503020204020204" charset="-122"/>
                        <a:ea typeface="微软雅黑" panose="020B0503020204020204" charset="-122"/>
                      </a:endParaRPr>
                    </a:p>
                  </a:txBody>
                  <a:tcPr marL="135501" marR="0" marT="45167" marB="45167"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spAutoFit/>
          </a:bodyPr>
          <a:lstStyle/>
          <a:p>
            <a:pPr>
              <a:lnSpc>
                <a:spcPct val="150000"/>
              </a:lnSpc>
            </a:pP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匹配模式详细定义及案例说明</a:t>
            </a: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a:t>
            </a: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短语匹配</a:t>
            </a:r>
            <a:endPar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五边形 21"/>
          <p:cNvSpPr/>
          <p:nvPr/>
        </p:nvSpPr>
        <p:spPr>
          <a:xfrm>
            <a:off x="-1" y="1383854"/>
            <a:ext cx="2271565" cy="492996"/>
          </a:xfrm>
          <a:prstGeom prst="homePlat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381000" indent="-381000">
              <a:buFont typeface="Wingdings" panose="05000000000000000000" pitchFamily="2" charset="2"/>
              <a:buChar char="n"/>
            </a:pPr>
            <a:r>
              <a:rPr kumimoji="1" lang="zh-CN" altLang="en-US" sz="1865" b="1" dirty="0">
                <a:latin typeface="微软雅黑" panose="020B0503020204020204" charset="-122"/>
                <a:ea typeface="微软雅黑" panose="020B0503020204020204" charset="-122"/>
              </a:rPr>
              <a:t>详细定义</a:t>
            </a:r>
            <a:endParaRPr kumimoji="1" lang="zh-CN" altLang="en-US" sz="1865" b="1" dirty="0">
              <a:latin typeface="微软雅黑" panose="020B0503020204020204" charset="-122"/>
              <a:ea typeface="微软雅黑" panose="020B0503020204020204" charset="-122"/>
            </a:endParaRPr>
          </a:p>
        </p:txBody>
      </p:sp>
      <p:sp>
        <p:nvSpPr>
          <p:cNvPr id="24" name="矩形 23"/>
          <p:cNvSpPr/>
          <p:nvPr/>
        </p:nvSpPr>
        <p:spPr>
          <a:xfrm>
            <a:off x="757763" y="2100400"/>
            <a:ext cx="9819252" cy="729815"/>
          </a:xfrm>
          <a:prstGeom prst="rect">
            <a:avLst/>
          </a:prstGeom>
        </p:spPr>
        <p:txBody>
          <a:bodyPr wrap="square">
            <a:spAutoFit/>
          </a:bodyPr>
          <a:lstStyle/>
          <a:p>
            <a:pPr>
              <a:lnSpc>
                <a:spcPct val="150000"/>
              </a:lnSpc>
            </a:pPr>
            <a:r>
              <a:rPr kumimoji="1" lang="zh-CN" altLang="en-US" sz="1465" dirty="0">
                <a:solidFill>
                  <a:schemeClr val="bg1"/>
                </a:solidFill>
                <a:latin typeface="微软雅黑" panose="020B0503020204020204" charset="-122"/>
                <a:ea typeface="微软雅黑" panose="020B0503020204020204" charset="-122"/>
              </a:rPr>
              <a:t>广告主提交的关键词或</a:t>
            </a:r>
            <a:r>
              <a:rPr kumimoji="1" lang="zh-CN" altLang="en-US" sz="1465" dirty="0">
                <a:solidFill>
                  <a:schemeClr val="accent1"/>
                </a:solidFill>
                <a:latin typeface="微软雅黑" panose="020B0503020204020204" charset="-122"/>
                <a:ea typeface="微软雅黑" panose="020B0503020204020204" charset="-122"/>
              </a:rPr>
              <a:t>关键词的同义变体</a:t>
            </a:r>
            <a:r>
              <a:rPr kumimoji="1" lang="zh-CN" altLang="en-US" sz="1465" dirty="0">
                <a:solidFill>
                  <a:schemeClr val="bg1"/>
                </a:solidFill>
                <a:latin typeface="微软雅黑" panose="020B0503020204020204" charset="-122"/>
                <a:ea typeface="微软雅黑" panose="020B0503020204020204" charset="-122"/>
              </a:rPr>
              <a:t>，会被包含在用户搜索词中，或是在意思一致的前提下，于搜索词的前中后</a:t>
            </a:r>
            <a:r>
              <a:rPr kumimoji="1" lang="zh-CN" altLang="en-US" sz="1465" dirty="0">
                <a:solidFill>
                  <a:schemeClr val="accent1"/>
                </a:solidFill>
                <a:latin typeface="微软雅黑" panose="020B0503020204020204" charset="-122"/>
                <a:ea typeface="微软雅黑" panose="020B0503020204020204" charset="-122"/>
              </a:rPr>
              <a:t>插入或变换顺序</a:t>
            </a:r>
            <a:r>
              <a:rPr kumimoji="1" lang="zh-CN" altLang="en-US" sz="1465" dirty="0">
                <a:solidFill>
                  <a:schemeClr val="bg1"/>
                </a:solidFill>
                <a:latin typeface="微软雅黑" panose="020B0503020204020204" charset="-122"/>
                <a:ea typeface="微软雅黑" panose="020B0503020204020204" charset="-122"/>
              </a:rPr>
              <a:t>，如系统识别出关键词的类目能包含搜索词，也能获得展现机会。</a:t>
            </a:r>
            <a:endParaRPr kumimoji="1" lang="zh-CN" altLang="en-US" sz="1465" dirty="0">
              <a:solidFill>
                <a:schemeClr val="bg1"/>
              </a:solidFill>
              <a:latin typeface="微软雅黑" panose="020B0503020204020204" charset="-122"/>
              <a:ea typeface="微软雅黑" panose="020B0503020204020204" charset="-122"/>
            </a:endParaRPr>
          </a:p>
        </p:txBody>
      </p:sp>
      <p:sp>
        <p:nvSpPr>
          <p:cNvPr id="12" name="五边形 11"/>
          <p:cNvSpPr/>
          <p:nvPr/>
        </p:nvSpPr>
        <p:spPr>
          <a:xfrm>
            <a:off x="0" y="3110925"/>
            <a:ext cx="2271565" cy="492996"/>
          </a:xfrm>
          <a:prstGeom prst="homePlat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381000" indent="-381000">
              <a:buFont typeface="Wingdings" panose="05000000000000000000" pitchFamily="2" charset="2"/>
              <a:buChar char="n"/>
            </a:pPr>
            <a:r>
              <a:rPr kumimoji="1" lang="zh-CN" altLang="en-US" sz="1865" b="1" dirty="0">
                <a:latin typeface="微软雅黑" panose="020B0503020204020204" charset="-122"/>
                <a:ea typeface="微软雅黑" panose="020B0503020204020204" charset="-122"/>
              </a:rPr>
              <a:t>规则示例</a:t>
            </a:r>
            <a:endParaRPr kumimoji="1" lang="zh-CN" altLang="en-US" sz="1865" b="1" dirty="0">
              <a:latin typeface="微软雅黑" panose="020B0503020204020204" charset="-122"/>
              <a:ea typeface="微软雅黑" panose="020B0503020204020204" charset="-122"/>
            </a:endParaRPr>
          </a:p>
        </p:txBody>
      </p:sp>
      <p:sp>
        <p:nvSpPr>
          <p:cNvPr id="13" name="矩形 12"/>
          <p:cNvSpPr/>
          <p:nvPr/>
        </p:nvSpPr>
        <p:spPr>
          <a:xfrm>
            <a:off x="-1" y="3711958"/>
            <a:ext cx="3644764" cy="276999"/>
          </a:xfrm>
          <a:prstGeom prst="rect">
            <a:avLst/>
          </a:prstGeom>
        </p:spPr>
        <p:txBody>
          <a:bodyPr wrap="square">
            <a:spAutoFit/>
          </a:bodyPr>
          <a:lstStyle/>
          <a:p>
            <a:r>
              <a:rPr kumimoji="1" lang="zh-CN" altLang="en-US" sz="1200" dirty="0">
                <a:solidFill>
                  <a:schemeClr val="bg1"/>
                </a:solidFill>
                <a:latin typeface="微软雅黑" panose="020B0503020204020204" charset="-122"/>
                <a:ea typeface="微软雅黑" panose="020B0503020204020204" charset="-122"/>
              </a:rPr>
              <a:t>*以下示例皆为实验真实线上案例</a:t>
            </a:r>
            <a:endParaRPr lang="zh-CN" altLang="en-US" sz="1200" dirty="0">
              <a:solidFill>
                <a:schemeClr val="bg1"/>
              </a:solidFill>
            </a:endParaRPr>
          </a:p>
        </p:txBody>
      </p:sp>
      <p:graphicFrame>
        <p:nvGraphicFramePr>
          <p:cNvPr id="14" name="表格 13"/>
          <p:cNvGraphicFramePr>
            <a:graphicFrameLocks noGrp="1"/>
          </p:cNvGraphicFramePr>
          <p:nvPr/>
        </p:nvGraphicFramePr>
        <p:xfrm>
          <a:off x="921340" y="4122245"/>
          <a:ext cx="10189627" cy="2570595"/>
        </p:xfrm>
        <a:graphic>
          <a:graphicData uri="http://schemas.openxmlformats.org/drawingml/2006/table">
            <a:tbl>
              <a:tblPr>
                <a:tableStyleId>{5C22544A-7EE6-4342-B048-85BDC9FD1C3A}</a:tableStyleId>
              </a:tblPr>
              <a:tblGrid>
                <a:gridCol w="1268775"/>
                <a:gridCol w="1690712"/>
                <a:gridCol w="2651051"/>
                <a:gridCol w="1961465"/>
                <a:gridCol w="2617624"/>
              </a:tblGrid>
              <a:tr h="428188">
                <a:tc rowSpan="2">
                  <a:txBody>
                    <a:bodyPr/>
                    <a:lstStyle/>
                    <a:p>
                      <a:pPr algn="ctr" fontAlgn="b">
                        <a:lnSpc>
                          <a:spcPct val="150000"/>
                        </a:lnSpc>
                      </a:pPr>
                      <a:r>
                        <a:rPr lang="zh-CN" altLang="en-US" sz="1300" b="1" u="none" strike="noStrike" dirty="0">
                          <a:solidFill>
                            <a:schemeClr val="bg1"/>
                          </a:solidFill>
                          <a:effectLst/>
                          <a:latin typeface="微软雅黑" panose="020B0503020204020204" charset="-122"/>
                          <a:ea typeface="微软雅黑" panose="020B0503020204020204" charset="-122"/>
                        </a:rPr>
                        <a:t>规则</a:t>
                      </a:r>
                      <a:endParaRPr lang="zh-CN" altLang="en-US"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solidFill>
                      <a:srgbClr val="43464E"/>
                    </a:solidFill>
                  </a:tcPr>
                </a:tc>
                <a:tc gridSpan="2">
                  <a:txBody>
                    <a:bodyPr/>
                    <a:lstStyle/>
                    <a:p>
                      <a:pPr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示例</a:t>
                      </a:r>
                      <a:r>
                        <a:rPr lang="en-US" altLang="zh-CN" sz="1300" b="1" i="0" u="none" strike="noStrike" dirty="0">
                          <a:solidFill>
                            <a:schemeClr val="bg1"/>
                          </a:solidFill>
                          <a:effectLst/>
                          <a:latin typeface="微软雅黑" panose="020B0503020204020204" charset="-122"/>
                          <a:ea typeface="微软雅黑" panose="020B0503020204020204" charset="-122"/>
                        </a:rPr>
                        <a:t>1</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hMerge="1">
                  <a:tcPr marL="8273" marR="8273" marT="8273"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gridSpan="2">
                  <a:txBody>
                    <a:bodyPr/>
                    <a:lstStyle/>
                    <a:p>
                      <a:pPr marL="0" marR="0" lvl="0" indent="0" algn="ctr" defTabSz="457200" rtl="0" eaLnBrk="1" fontAlgn="b" latinLnBrk="0" hangingPunct="1">
                        <a:lnSpc>
                          <a:spcPct val="150000"/>
                        </a:lnSpc>
                        <a:spcBef>
                          <a:spcPts val="0"/>
                        </a:spcBef>
                        <a:spcAft>
                          <a:spcPts val="0"/>
                        </a:spcAft>
                        <a:buClrTx/>
                        <a:buSzTx/>
                        <a:buFontTx/>
                        <a:buNone/>
                        <a:defRPr/>
                      </a:pPr>
                      <a:r>
                        <a:rPr lang="zh-CN" altLang="en-US" sz="1300" b="1" i="0" u="none" strike="noStrike" dirty="0">
                          <a:solidFill>
                            <a:schemeClr val="bg1"/>
                          </a:solidFill>
                          <a:effectLst/>
                          <a:latin typeface="微软雅黑" panose="020B0503020204020204" charset="-122"/>
                          <a:ea typeface="微软雅黑" panose="020B0503020204020204" charset="-122"/>
                        </a:rPr>
                        <a:t>示例</a:t>
                      </a:r>
                      <a:r>
                        <a:rPr lang="en-US" altLang="zh-CN" sz="1300" b="1" i="0" u="none" strike="noStrike" dirty="0">
                          <a:solidFill>
                            <a:schemeClr val="bg1"/>
                          </a:solidFill>
                          <a:effectLst/>
                          <a:latin typeface="微软雅黑" panose="020B0503020204020204" charset="-122"/>
                          <a:ea typeface="微软雅黑" panose="020B0503020204020204" charset="-122"/>
                        </a:rPr>
                        <a:t>2</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hMerge="1">
                  <a:tcPr marL="8273" marR="8273" marT="8273" marB="0" anchor="b">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r>
              <a:tr h="449179">
                <a:tc vMerge="1">
                  <a:tcPr marL="8273" marR="8273" marT="8273" marB="0" anchor="b">
                    <a:lnT w="9525" cap="flat" cmpd="sng" algn="ctr">
                      <a:solidFill>
                        <a:schemeClr val="bg1"/>
                      </a:solidFill>
                      <a:prstDash val="solid"/>
                      <a:round/>
                      <a:headEnd type="none" w="med" len="med"/>
                      <a:tailEnd type="none" w="med" len="med"/>
                    </a:lnT>
                    <a:solidFill>
                      <a:srgbClr val="43464E"/>
                    </a:solidFill>
                  </a:tcPr>
                </a:tc>
                <a:tc>
                  <a:txBody>
                    <a:bodyPr/>
                    <a:lstStyle/>
                    <a:p>
                      <a:pPr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短语匹配关键词</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搜索词</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短语匹配关键词</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algn="ctr" fontAlgn="b">
                        <a:lnSpc>
                          <a:spcPct val="150000"/>
                        </a:lnSpc>
                      </a:pPr>
                      <a:r>
                        <a:rPr lang="zh-CN" altLang="en-US" sz="1300" b="1" u="none" strike="noStrike" dirty="0">
                          <a:solidFill>
                            <a:schemeClr val="bg1"/>
                          </a:solidFill>
                          <a:effectLst/>
                          <a:latin typeface="微软雅黑" panose="020B0503020204020204" charset="-122"/>
                          <a:ea typeface="微软雅黑" panose="020B0503020204020204" charset="-122"/>
                        </a:rPr>
                        <a:t>搜索词</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r>
              <a:tr h="423307">
                <a:tc>
                  <a:txBody>
                    <a:bodyPr/>
                    <a:lstStyle/>
                    <a:p>
                      <a:pPr lvl="0"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包含</a:t>
                      </a:r>
                      <a:endParaRPr lang="zh-CN" altLang="en-US"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二手家具</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怎么处理二手家具比较好</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lvl="0" algn="ctr" defTabSz="457200" rtl="0" eaLnBrk="1" fontAlgn="b" latinLnBrk="0" hangingPunct="1">
                        <a:lnSpc>
                          <a:spcPct val="150000"/>
                        </a:lnSpc>
                      </a:pPr>
                      <a:r>
                        <a:rPr lang="zh-CN" altLang="en-US" sz="1300" b="0" i="0" u="none" strike="noStrike" kern="1200" dirty="0">
                          <a:solidFill>
                            <a:schemeClr val="bg1"/>
                          </a:solidFill>
                          <a:effectLst/>
                          <a:latin typeface="微软雅黑" panose="020B0503020204020204" charset="-122"/>
                          <a:ea typeface="微软雅黑" panose="020B0503020204020204" charset="-122"/>
                          <a:cs typeface="+mn-cs"/>
                        </a:rPr>
                        <a:t>内陷乳头</a:t>
                      </a:r>
                      <a:endParaRPr lang="zh-CN" altLang="en-US" sz="1300" b="0" i="0" u="none" strike="noStrike" kern="1200" dirty="0">
                        <a:solidFill>
                          <a:schemeClr val="bg1"/>
                        </a:solidFill>
                        <a:effectLst/>
                        <a:latin typeface="微软雅黑" panose="020B0503020204020204" charset="-122"/>
                        <a:ea typeface="微软雅黑" panose="020B0503020204020204" charset="-122"/>
                        <a:cs typeface="+mn-cs"/>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lvl="0" algn="ctr" defTabSz="457200" rtl="0" eaLnBrk="1" fontAlgn="b" latinLnBrk="0" hangingPunct="1">
                        <a:lnSpc>
                          <a:spcPct val="150000"/>
                        </a:lnSpc>
                      </a:pPr>
                      <a:r>
                        <a:rPr lang="zh-CN" altLang="en-US" sz="1300" b="0" i="0" u="none" strike="noStrike" kern="1200" dirty="0">
                          <a:solidFill>
                            <a:schemeClr val="bg1"/>
                          </a:solidFill>
                          <a:effectLst/>
                          <a:latin typeface="微软雅黑" panose="020B0503020204020204" charset="-122"/>
                          <a:ea typeface="微软雅黑" panose="020B0503020204020204" charset="-122"/>
                          <a:cs typeface="+mn-cs"/>
                        </a:rPr>
                        <a:t>治疗乳头凹陷哪家医院好</a:t>
                      </a:r>
                      <a:endParaRPr lang="zh-CN" altLang="en-US" sz="1300" b="0" i="0" u="none" strike="noStrike" kern="1200" dirty="0">
                        <a:solidFill>
                          <a:schemeClr val="bg1"/>
                        </a:solidFill>
                        <a:effectLst/>
                        <a:latin typeface="微软雅黑" panose="020B0503020204020204" charset="-122"/>
                        <a:ea typeface="微软雅黑" panose="020B0503020204020204" charset="-122"/>
                        <a:cs typeface="+mn-cs"/>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423307">
                <a:tc>
                  <a:txBody>
                    <a:bodyPr/>
                    <a:lstStyle/>
                    <a:p>
                      <a:pPr lvl="0" algn="ctr" fontAlgn="b">
                        <a:lnSpc>
                          <a:spcPct val="150000"/>
                        </a:lnSpc>
                      </a:pPr>
                      <a:r>
                        <a:rPr lang="zh-CN" altLang="en-US" sz="1300" b="1" u="none" strike="noStrike" dirty="0">
                          <a:solidFill>
                            <a:schemeClr val="bg1"/>
                          </a:solidFill>
                          <a:effectLst/>
                          <a:latin typeface="微软雅黑" panose="020B0503020204020204" charset="-122"/>
                          <a:ea typeface="微软雅黑" panose="020B0503020204020204" charset="-122"/>
                        </a:rPr>
                        <a:t>插入</a:t>
                      </a:r>
                      <a:endParaRPr lang="zh-CN" altLang="en-US"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algn="ctr">
                        <a:lnSpc>
                          <a:spcPct val="150000"/>
                        </a:lnSpc>
                      </a:pPr>
                      <a:r>
                        <a:rPr lang="zh-CN" altLang="en-US" sz="1300" dirty="0">
                          <a:solidFill>
                            <a:schemeClr val="bg1"/>
                          </a:solidFill>
                          <a:latin typeface="微软雅黑" panose="020B0503020204020204" charset="-122"/>
                          <a:ea typeface="微软雅黑" panose="020B0503020204020204" charset="-122"/>
                        </a:rPr>
                        <a:t>二手家具</a:t>
                      </a:r>
                      <a:endParaRPr lang="zh-CN" altLang="en-US" sz="1300" dirty="0">
                        <a:solidFill>
                          <a:schemeClr val="bg1"/>
                        </a:solidFill>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algn="ctr" fontAlgn="ctr">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哪里买家具有比较好的二手货</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algn="ctr" fontAlgn="ctr">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购买车辆保险</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algn="ctr" fontAlgn="ctr">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车辆必买的</a:t>
                      </a:r>
                      <a:r>
                        <a:rPr lang="en-US" altLang="zh-CN" sz="1300" b="0" i="0" u="none" strike="noStrike" dirty="0">
                          <a:solidFill>
                            <a:schemeClr val="bg1"/>
                          </a:solidFill>
                          <a:effectLst/>
                          <a:latin typeface="微软雅黑" panose="020B0503020204020204" charset="-122"/>
                          <a:ea typeface="微软雅黑" panose="020B0503020204020204" charset="-122"/>
                        </a:rPr>
                        <a:t>4</a:t>
                      </a:r>
                      <a:r>
                        <a:rPr lang="zh-CN" altLang="en-US" sz="1300" b="0" i="0" u="none" strike="noStrike" dirty="0">
                          <a:solidFill>
                            <a:schemeClr val="bg1"/>
                          </a:solidFill>
                          <a:effectLst/>
                          <a:latin typeface="微软雅黑" panose="020B0503020204020204" charset="-122"/>
                          <a:ea typeface="微软雅黑" panose="020B0503020204020204" charset="-122"/>
                        </a:rPr>
                        <a:t>个险</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423307">
                <a:tc>
                  <a:txBody>
                    <a:bodyPr/>
                    <a:lstStyle/>
                    <a:p>
                      <a:pPr lvl="0" algn="ctr" fontAlgn="b">
                        <a:lnSpc>
                          <a:spcPct val="150000"/>
                        </a:lnSpc>
                      </a:pPr>
                      <a:r>
                        <a:rPr lang="zh-CN" altLang="en-US" sz="1300" b="1" u="none" strike="noStrike" dirty="0">
                          <a:solidFill>
                            <a:schemeClr val="bg1"/>
                          </a:solidFill>
                          <a:effectLst/>
                          <a:latin typeface="微软雅黑" panose="020B0503020204020204" charset="-122"/>
                          <a:ea typeface="微软雅黑" panose="020B0503020204020204" charset="-122"/>
                        </a:rPr>
                        <a:t>变换顺序</a:t>
                      </a:r>
                      <a:endParaRPr lang="zh-CN" altLang="en-US"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二手家具</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家具二手的多少钱</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300" u="none" strike="noStrike" dirty="0">
                          <a:solidFill>
                            <a:schemeClr val="bg1"/>
                          </a:solidFill>
                          <a:effectLst/>
                          <a:latin typeface="微软雅黑" panose="020B0503020204020204" charset="-122"/>
                          <a:ea typeface="微软雅黑" panose="020B0503020204020204" charset="-122"/>
                        </a:rPr>
                        <a:t>性生活多长时间一次</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六十多岁的男人多久一次性生活</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423307">
                <a:tc>
                  <a:txBody>
                    <a:bodyPr/>
                    <a:lstStyle/>
                    <a:p>
                      <a:pPr lvl="0"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类目包含</a:t>
                      </a:r>
                      <a:endParaRPr lang="zh-CN" altLang="en-US"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二手</a:t>
                      </a:r>
                      <a:r>
                        <a:rPr lang="zh-CN" altLang="en-US" sz="1300" b="0" i="0" u="none" strike="noStrike" dirty="0">
                          <a:solidFill>
                            <a:srgbClr val="000000"/>
                          </a:solidFill>
                          <a:effectLst/>
                          <a:highlight>
                            <a:srgbClr val="FFFF00"/>
                          </a:highlight>
                          <a:latin typeface="微软雅黑" panose="020B0503020204020204" charset="-122"/>
                          <a:ea typeface="微软雅黑" panose="020B0503020204020204" charset="-122"/>
                        </a:rPr>
                        <a:t>家具</a:t>
                      </a:r>
                      <a:endParaRPr lang="zh-CN" altLang="en-US" sz="1300" b="0" i="0" u="none" strike="noStrike" dirty="0">
                        <a:solidFill>
                          <a:srgbClr val="000000"/>
                        </a:solidFill>
                        <a:effectLst/>
                        <a:highlight>
                          <a:srgbClr val="FFFF00"/>
                        </a:highligh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二手</a:t>
                      </a:r>
                      <a:r>
                        <a:rPr lang="zh-CN" altLang="en-US" sz="1300" b="0" i="0" u="none" strike="noStrike" dirty="0">
                          <a:solidFill>
                            <a:srgbClr val="000000"/>
                          </a:solidFill>
                          <a:effectLst/>
                          <a:highlight>
                            <a:srgbClr val="FFFF00"/>
                          </a:highlight>
                          <a:latin typeface="微软雅黑" panose="020B0503020204020204" charset="-122"/>
                          <a:ea typeface="微软雅黑" panose="020B0503020204020204" charset="-122"/>
                        </a:rPr>
                        <a:t>沙发</a:t>
                      </a:r>
                      <a:r>
                        <a:rPr lang="zh-CN" altLang="en-US" sz="1300" b="0" i="0" u="none" strike="noStrike" dirty="0">
                          <a:solidFill>
                            <a:schemeClr val="bg1"/>
                          </a:solidFill>
                          <a:effectLst/>
                          <a:latin typeface="微软雅黑" panose="020B0503020204020204" charset="-122"/>
                          <a:ea typeface="微软雅黑" panose="020B0503020204020204" charset="-122"/>
                        </a:rPr>
                        <a:t>哪里买</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300" b="0" i="0" u="none" strike="noStrike" dirty="0">
                          <a:solidFill>
                            <a:srgbClr val="000000"/>
                          </a:solidFill>
                          <a:effectLst/>
                          <a:highlight>
                            <a:srgbClr val="FFFF00"/>
                          </a:highlight>
                          <a:latin typeface="微软雅黑" panose="020B0503020204020204" charset="-122"/>
                          <a:ea typeface="微软雅黑" panose="020B0503020204020204" charset="-122"/>
                        </a:rPr>
                        <a:t>舞蹈</a:t>
                      </a:r>
                      <a:r>
                        <a:rPr lang="zh-CN" altLang="en-US" sz="1300" b="0" i="0" u="none" strike="noStrike" dirty="0">
                          <a:solidFill>
                            <a:schemeClr val="bg1"/>
                          </a:solidFill>
                          <a:effectLst/>
                          <a:latin typeface="微软雅黑" panose="020B0503020204020204" charset="-122"/>
                          <a:ea typeface="微软雅黑" panose="020B0503020204020204" charset="-122"/>
                        </a:rPr>
                        <a:t>培训班</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想报名</a:t>
                      </a:r>
                      <a:r>
                        <a:rPr lang="zh-CN" altLang="en-US" sz="1300" b="0" i="0" u="none" strike="noStrike" dirty="0">
                          <a:solidFill>
                            <a:srgbClr val="000000"/>
                          </a:solidFill>
                          <a:effectLst/>
                          <a:highlight>
                            <a:srgbClr val="FFFF00"/>
                          </a:highlight>
                          <a:latin typeface="微软雅黑" panose="020B0503020204020204" charset="-122"/>
                          <a:ea typeface="微软雅黑" panose="020B0503020204020204" charset="-122"/>
                        </a:rPr>
                        <a:t>民族舞蹈</a:t>
                      </a:r>
                      <a:r>
                        <a:rPr lang="zh-CN" altLang="en-US" sz="1300" b="0" i="0" u="none" strike="noStrike" dirty="0">
                          <a:solidFill>
                            <a:schemeClr val="bg1"/>
                          </a:solidFill>
                          <a:effectLst/>
                          <a:latin typeface="微软雅黑" panose="020B0503020204020204" charset="-122"/>
                          <a:ea typeface="微软雅黑" panose="020B0503020204020204" charset="-122"/>
                        </a:rPr>
                        <a:t>班</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955342" y="204716"/>
            <a:ext cx="10928115" cy="581057"/>
          </a:xfrm>
          <a:prstGeom prst="rect">
            <a:avLst/>
          </a:prstGeom>
          <a:noFill/>
        </p:spPr>
        <p:txBody>
          <a:bodyPr wrap="square" rtlCol="0">
            <a:spAutoFit/>
          </a:bodyPr>
          <a:lstStyle/>
          <a:p>
            <a:pPr>
              <a:lnSpc>
                <a:spcPct val="150000"/>
              </a:lnSpc>
            </a:pP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匹配模式详细定义及案例说明</a:t>
            </a: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a:t>
            </a: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智能匹配</a:t>
            </a:r>
            <a:r>
              <a:rPr kumimoji="1" lang="en-US" altLang="zh-CN" sz="2400" b="1" spc="400" dirty="0">
                <a:solidFill>
                  <a:schemeClr val="bg1"/>
                </a:solidFill>
                <a:latin typeface="微软雅黑" panose="020B0503020204020204" charset="-122"/>
                <a:ea typeface="微软雅黑" panose="020B0503020204020204" charset="-122"/>
                <a:cs typeface="微软雅黑" panose="020B0503020204020204" charset="-122"/>
              </a:rPr>
              <a:t>-</a:t>
            </a:r>
            <a:r>
              <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rPr>
              <a:t>核心词</a:t>
            </a:r>
            <a:endParaRPr kumimoji="1" lang="zh-CN" altLang="en-US" sz="2400" b="1" spc="400"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20" name="等腰三角形 18"/>
          <p:cNvSpPr/>
          <p:nvPr/>
        </p:nvSpPr>
        <p:spPr>
          <a:xfrm rot="1305024">
            <a:off x="-691447" y="-10226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等腰三角形 18"/>
          <p:cNvSpPr/>
          <p:nvPr/>
        </p:nvSpPr>
        <p:spPr>
          <a:xfrm rot="4707231">
            <a:off x="-539047" y="-870278"/>
            <a:ext cx="2079555" cy="1893874"/>
          </a:xfrm>
          <a:prstGeom prst="triangle">
            <a:avLst>
              <a:gd name="adj" fmla="val 53151"/>
            </a:avLst>
          </a:prstGeom>
          <a:no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五边形 21"/>
          <p:cNvSpPr/>
          <p:nvPr/>
        </p:nvSpPr>
        <p:spPr>
          <a:xfrm>
            <a:off x="-1" y="1383854"/>
            <a:ext cx="2271565" cy="492996"/>
          </a:xfrm>
          <a:prstGeom prst="homePlat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381000" indent="-381000">
              <a:buFont typeface="Wingdings" panose="05000000000000000000" pitchFamily="2" charset="2"/>
              <a:buChar char="n"/>
            </a:pPr>
            <a:r>
              <a:rPr kumimoji="1" lang="zh-CN" altLang="en-US" sz="1865" b="1" dirty="0">
                <a:latin typeface="微软雅黑" panose="020B0503020204020204" charset="-122"/>
                <a:ea typeface="微软雅黑" panose="020B0503020204020204" charset="-122"/>
              </a:rPr>
              <a:t>详细定义</a:t>
            </a:r>
            <a:endParaRPr kumimoji="1" lang="zh-CN" altLang="en-US" sz="1865" b="1" dirty="0">
              <a:latin typeface="微软雅黑" panose="020B0503020204020204" charset="-122"/>
              <a:ea typeface="微软雅黑" panose="020B0503020204020204" charset="-122"/>
            </a:endParaRPr>
          </a:p>
        </p:txBody>
      </p:sp>
      <p:sp>
        <p:nvSpPr>
          <p:cNvPr id="11" name="五边形 10"/>
          <p:cNvSpPr/>
          <p:nvPr/>
        </p:nvSpPr>
        <p:spPr>
          <a:xfrm>
            <a:off x="-1" y="3784262"/>
            <a:ext cx="2271565" cy="492996"/>
          </a:xfrm>
          <a:prstGeom prst="homePlat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marL="381000" indent="-381000">
              <a:buFont typeface="Wingdings" panose="05000000000000000000" pitchFamily="2" charset="2"/>
              <a:buChar char="n"/>
            </a:pPr>
            <a:r>
              <a:rPr kumimoji="1" lang="zh-CN" altLang="en-US" sz="1865" b="1" dirty="0">
                <a:latin typeface="微软雅黑" panose="020B0503020204020204" charset="-122"/>
                <a:ea typeface="微软雅黑" panose="020B0503020204020204" charset="-122"/>
              </a:rPr>
              <a:t>规则示例</a:t>
            </a:r>
            <a:endParaRPr kumimoji="1" lang="zh-CN" altLang="en-US" sz="1865" b="1" dirty="0">
              <a:latin typeface="微软雅黑" panose="020B0503020204020204" charset="-122"/>
              <a:ea typeface="微软雅黑" panose="020B0503020204020204" charset="-122"/>
            </a:endParaRPr>
          </a:p>
        </p:txBody>
      </p:sp>
      <p:sp>
        <p:nvSpPr>
          <p:cNvPr id="15" name="矩形 14"/>
          <p:cNvSpPr/>
          <p:nvPr/>
        </p:nvSpPr>
        <p:spPr>
          <a:xfrm>
            <a:off x="-2" y="4321126"/>
            <a:ext cx="3644764" cy="276999"/>
          </a:xfrm>
          <a:prstGeom prst="rect">
            <a:avLst/>
          </a:prstGeom>
        </p:spPr>
        <p:txBody>
          <a:bodyPr wrap="square">
            <a:spAutoFit/>
          </a:bodyPr>
          <a:lstStyle/>
          <a:p>
            <a:r>
              <a:rPr kumimoji="1" lang="zh-CN" altLang="en-US" sz="1200" dirty="0">
                <a:solidFill>
                  <a:schemeClr val="bg1"/>
                </a:solidFill>
                <a:latin typeface="微软雅黑" panose="020B0503020204020204" charset="-122"/>
                <a:ea typeface="微软雅黑" panose="020B0503020204020204" charset="-122"/>
              </a:rPr>
              <a:t>*以下为举例示意</a:t>
            </a:r>
            <a:endParaRPr lang="zh-CN" altLang="en-US" sz="1200" dirty="0">
              <a:solidFill>
                <a:schemeClr val="bg1"/>
              </a:solidFill>
            </a:endParaRPr>
          </a:p>
        </p:txBody>
      </p:sp>
      <p:graphicFrame>
        <p:nvGraphicFramePr>
          <p:cNvPr id="16" name="表格 15"/>
          <p:cNvGraphicFramePr>
            <a:graphicFrameLocks noGrp="1"/>
          </p:cNvGraphicFramePr>
          <p:nvPr/>
        </p:nvGraphicFramePr>
        <p:xfrm>
          <a:off x="480317" y="4710681"/>
          <a:ext cx="11007031" cy="1841105"/>
        </p:xfrm>
        <a:graphic>
          <a:graphicData uri="http://schemas.openxmlformats.org/drawingml/2006/table">
            <a:tbl>
              <a:tblPr>
                <a:tableStyleId>{5C22544A-7EE6-4342-B048-85BDC9FD1C3A}</a:tableStyleId>
              </a:tblPr>
              <a:tblGrid>
                <a:gridCol w="1370555"/>
                <a:gridCol w="2499697"/>
                <a:gridCol w="2452576"/>
                <a:gridCol w="2254103"/>
                <a:gridCol w="2430100"/>
              </a:tblGrid>
              <a:tr h="406037">
                <a:tc rowSpan="2">
                  <a:txBody>
                    <a:bodyPr/>
                    <a:lstStyle/>
                    <a:p>
                      <a:pPr algn="ctr" fontAlgn="b">
                        <a:lnSpc>
                          <a:spcPct val="150000"/>
                        </a:lnSpc>
                      </a:pPr>
                      <a:r>
                        <a:rPr lang="zh-CN" altLang="en-US" sz="1300" b="1" u="none" strike="noStrike" dirty="0">
                          <a:solidFill>
                            <a:schemeClr val="bg1"/>
                          </a:solidFill>
                          <a:effectLst/>
                          <a:latin typeface="微软雅黑" panose="020B0503020204020204" charset="-122"/>
                          <a:ea typeface="微软雅黑" panose="020B0503020204020204" charset="-122"/>
                        </a:rPr>
                        <a:t>规则</a:t>
                      </a:r>
                      <a:endParaRPr lang="zh-CN" altLang="en-US"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solidFill>
                      <a:srgbClr val="43464E"/>
                    </a:solidFill>
                  </a:tcPr>
                </a:tc>
                <a:tc gridSpan="2">
                  <a:txBody>
                    <a:bodyPr/>
                    <a:lstStyle/>
                    <a:p>
                      <a:pPr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示例</a:t>
                      </a:r>
                      <a:r>
                        <a:rPr lang="en-US" altLang="zh-CN" sz="1300" b="1" i="0" u="none" strike="noStrike" dirty="0">
                          <a:solidFill>
                            <a:schemeClr val="bg1"/>
                          </a:solidFill>
                          <a:effectLst/>
                          <a:latin typeface="微软雅黑" panose="020B0503020204020204" charset="-122"/>
                          <a:ea typeface="微软雅黑" panose="020B0503020204020204" charset="-122"/>
                        </a:rPr>
                        <a:t>1</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hMerge="1">
                  <a:tcPr marL="8273" marR="8273" marT="8273"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gridSpan="2">
                  <a:txBody>
                    <a:bodyPr/>
                    <a:lstStyle/>
                    <a:p>
                      <a:pPr marL="0" marR="0" lvl="0" indent="0" algn="ctr" defTabSz="457200" rtl="0" eaLnBrk="1" fontAlgn="b" latinLnBrk="0" hangingPunct="1">
                        <a:lnSpc>
                          <a:spcPct val="150000"/>
                        </a:lnSpc>
                        <a:spcBef>
                          <a:spcPts val="0"/>
                        </a:spcBef>
                        <a:spcAft>
                          <a:spcPts val="0"/>
                        </a:spcAft>
                        <a:buClrTx/>
                        <a:buSzTx/>
                        <a:buFontTx/>
                        <a:buNone/>
                        <a:defRPr/>
                      </a:pPr>
                      <a:r>
                        <a:rPr lang="zh-CN" altLang="en-US" sz="1300" b="1" i="0" u="none" strike="noStrike" dirty="0">
                          <a:solidFill>
                            <a:schemeClr val="bg1"/>
                          </a:solidFill>
                          <a:effectLst/>
                          <a:latin typeface="微软雅黑" panose="020B0503020204020204" charset="-122"/>
                          <a:ea typeface="微软雅黑" panose="020B0503020204020204" charset="-122"/>
                        </a:rPr>
                        <a:t>示例</a:t>
                      </a:r>
                      <a:r>
                        <a:rPr lang="en-US" altLang="zh-CN" sz="1300" b="1" i="0" u="none" strike="noStrike" dirty="0">
                          <a:solidFill>
                            <a:schemeClr val="bg1"/>
                          </a:solidFill>
                          <a:effectLst/>
                          <a:latin typeface="微软雅黑" panose="020B0503020204020204" charset="-122"/>
                          <a:ea typeface="微软雅黑" panose="020B0503020204020204" charset="-122"/>
                        </a:rPr>
                        <a:t>2</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hMerge="1">
                  <a:tcPr marL="8273" marR="8273" marT="8273" marB="0" anchor="b">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r>
              <a:tr h="368984">
                <a:tc vMerge="1">
                  <a:tcPr marL="8273" marR="8273" marT="8273" marB="0" anchor="b">
                    <a:lnT w="9525" cap="flat" cmpd="sng" algn="ctr">
                      <a:solidFill>
                        <a:schemeClr val="bg1"/>
                      </a:solidFill>
                      <a:prstDash val="solid"/>
                      <a:round/>
                      <a:headEnd type="none" w="med" len="med"/>
                      <a:tailEnd type="none" w="med" len="med"/>
                    </a:lnT>
                    <a:solidFill>
                      <a:srgbClr val="43464E"/>
                    </a:solidFill>
                  </a:tcPr>
                </a:tc>
                <a:tc>
                  <a:txBody>
                    <a:bodyPr/>
                    <a:lstStyle/>
                    <a:p>
                      <a:pPr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关键词</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搜索词</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关键词</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algn="ctr" fontAlgn="b">
                        <a:lnSpc>
                          <a:spcPct val="150000"/>
                        </a:lnSpc>
                      </a:pPr>
                      <a:r>
                        <a:rPr lang="zh-CN" altLang="en-US" sz="1300" b="1" u="none" strike="noStrike" dirty="0">
                          <a:solidFill>
                            <a:schemeClr val="bg1"/>
                          </a:solidFill>
                          <a:effectLst/>
                          <a:latin typeface="微软雅黑" panose="020B0503020204020204" charset="-122"/>
                          <a:ea typeface="微软雅黑" panose="020B0503020204020204" charset="-122"/>
                        </a:rPr>
                        <a:t>搜索词</a:t>
                      </a:r>
                      <a:endParaRPr lang="en-US" altLang="zh-CN"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r>
              <a:tr h="423307">
                <a:tc>
                  <a:txBody>
                    <a:bodyPr/>
                    <a:lstStyle/>
                    <a:p>
                      <a:pPr lvl="0"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手动圈词</a:t>
                      </a:r>
                      <a:endParaRPr lang="zh-CN" altLang="en-US"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B w="9525" cap="flat" cmpd="sng" algn="ctr">
                      <a:solidFill>
                        <a:schemeClr val="bg1"/>
                      </a:solidFill>
                      <a:prstDash val="solid"/>
                      <a:round/>
                      <a:headEnd type="none" w="med" len="med"/>
                      <a:tailEnd type="none" w="med" len="med"/>
                    </a:lnB>
                    <a:solidFill>
                      <a:srgbClr val="43464E"/>
                    </a:solidFill>
                  </a:tcPr>
                </a:tc>
                <a:tc>
                  <a:txBody>
                    <a:bodyPr/>
                    <a:lstStyle/>
                    <a:p>
                      <a:pPr lvl="0" algn="ctr" fontAlgn="b">
                        <a:lnSpc>
                          <a:spcPct val="150000"/>
                        </a:lnSpc>
                      </a:pPr>
                      <a:r>
                        <a:rPr lang="en-US" altLang="zh-CN" sz="1300" b="0" i="0" u="none" strike="noStrike" dirty="0">
                          <a:solidFill>
                            <a:schemeClr val="bg1"/>
                          </a:solidFill>
                          <a:effectLst/>
                          <a:latin typeface="微软雅黑" panose="020B0503020204020204" charset="-122"/>
                          <a:ea typeface="微软雅黑" panose="020B0503020204020204" charset="-122"/>
                        </a:rPr>
                        <a:t>{</a:t>
                      </a:r>
                      <a:r>
                        <a:rPr lang="zh-CN" altLang="en-US" sz="1300" b="0" i="0" u="none" strike="noStrike" dirty="0">
                          <a:solidFill>
                            <a:schemeClr val="bg1"/>
                          </a:solidFill>
                          <a:effectLst/>
                          <a:latin typeface="微软雅黑" panose="020B0503020204020204" charset="-122"/>
                          <a:ea typeface="微软雅黑" panose="020B0503020204020204" charset="-122"/>
                        </a:rPr>
                        <a:t>二手家具</a:t>
                      </a:r>
                      <a:r>
                        <a:rPr lang="en-US" altLang="zh-CN" sz="1300" b="0" i="0" u="none" strike="noStrike" dirty="0">
                          <a:solidFill>
                            <a:schemeClr val="bg1"/>
                          </a:solidFill>
                          <a:effectLst/>
                          <a:latin typeface="微软雅黑" panose="020B0503020204020204" charset="-122"/>
                          <a:ea typeface="微软雅黑" panose="020B0503020204020204" charset="-122"/>
                        </a:rPr>
                        <a:t>}</a:t>
                      </a:r>
                      <a:r>
                        <a:rPr lang="zh-CN" altLang="en-US" sz="1300" b="0" i="0" u="none" strike="noStrike" dirty="0">
                          <a:solidFill>
                            <a:schemeClr val="bg1"/>
                          </a:solidFill>
                          <a:effectLst/>
                          <a:latin typeface="微软雅黑" panose="020B0503020204020204" charset="-122"/>
                          <a:ea typeface="微软雅黑" panose="020B0503020204020204" charset="-122"/>
                        </a:rPr>
                        <a:t>怎么辨别值不值得买</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lvl="0" algn="ctr" fontAlgn="b">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二手家具购买注意事项</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lvl="0" algn="ctr" defTabSz="457200" rtl="0" eaLnBrk="1" fontAlgn="b" latinLnBrk="0" hangingPunct="1">
                        <a:lnSpc>
                          <a:spcPct val="150000"/>
                        </a:lnSpc>
                      </a:pPr>
                      <a:r>
                        <a:rPr lang="en-US" altLang="zh-CN" sz="1300" b="0" i="0" u="none" strike="noStrike" kern="1200" dirty="0">
                          <a:solidFill>
                            <a:schemeClr val="bg1"/>
                          </a:solidFill>
                          <a:effectLst/>
                          <a:latin typeface="微软雅黑" panose="020B0503020204020204" charset="-122"/>
                          <a:ea typeface="微软雅黑" panose="020B0503020204020204" charset="-122"/>
                          <a:cs typeface="+mn-cs"/>
                        </a:rPr>
                        <a:t>{</a:t>
                      </a:r>
                      <a:r>
                        <a:rPr lang="zh-CN" altLang="en-US" sz="1300" b="0" i="0" u="none" strike="noStrike" kern="1200" dirty="0">
                          <a:solidFill>
                            <a:schemeClr val="bg1"/>
                          </a:solidFill>
                          <a:effectLst/>
                          <a:latin typeface="微软雅黑" panose="020B0503020204020204" charset="-122"/>
                          <a:ea typeface="微软雅黑" panose="020B0503020204020204" charset="-122"/>
                          <a:cs typeface="+mn-cs"/>
                        </a:rPr>
                        <a:t>减肥</a:t>
                      </a:r>
                      <a:r>
                        <a:rPr lang="en-US" altLang="zh-CN" sz="1300" b="0" i="0" u="none" strike="noStrike" kern="1200" dirty="0">
                          <a:solidFill>
                            <a:schemeClr val="bg1"/>
                          </a:solidFill>
                          <a:effectLst/>
                          <a:latin typeface="微软雅黑" panose="020B0503020204020204" charset="-122"/>
                          <a:ea typeface="微软雅黑" panose="020B0503020204020204" charset="-122"/>
                          <a:cs typeface="+mn-cs"/>
                        </a:rPr>
                        <a:t>}</a:t>
                      </a:r>
                      <a:r>
                        <a:rPr lang="zh-CN" altLang="en-US" sz="1300" b="0" i="0" u="none" strike="noStrike" kern="1200" dirty="0">
                          <a:solidFill>
                            <a:schemeClr val="bg1"/>
                          </a:solidFill>
                          <a:effectLst/>
                          <a:latin typeface="微软雅黑" panose="020B0503020204020204" charset="-122"/>
                          <a:ea typeface="微软雅黑" panose="020B0503020204020204" charset="-122"/>
                          <a:cs typeface="+mn-cs"/>
                        </a:rPr>
                        <a:t>食谱一周瘦十斤</a:t>
                      </a:r>
                      <a:endParaRPr lang="zh-CN" altLang="en-US" sz="1300" b="0" i="0" u="none" strike="noStrike" kern="1200" dirty="0">
                        <a:solidFill>
                          <a:schemeClr val="bg1"/>
                        </a:solidFill>
                        <a:effectLst/>
                        <a:latin typeface="微软雅黑" panose="020B0503020204020204" charset="-122"/>
                        <a:ea typeface="微软雅黑" panose="020B0503020204020204" charset="-122"/>
                        <a:cs typeface="+mn-cs"/>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marL="0" lvl="0" algn="ctr" defTabSz="457200" rtl="0" eaLnBrk="1" fontAlgn="b" latinLnBrk="0" hangingPunct="1">
                        <a:lnSpc>
                          <a:spcPct val="150000"/>
                        </a:lnSpc>
                      </a:pPr>
                      <a:r>
                        <a:rPr lang="zh-CN" altLang="en-US" sz="1300" b="0" i="0" u="none" strike="noStrike" kern="1200" dirty="0">
                          <a:solidFill>
                            <a:schemeClr val="bg1"/>
                          </a:solidFill>
                          <a:effectLst/>
                          <a:latin typeface="微软雅黑" panose="020B0503020204020204" charset="-122"/>
                          <a:ea typeface="微软雅黑" panose="020B0503020204020204" charset="-122"/>
                          <a:cs typeface="+mn-cs"/>
                        </a:rPr>
                        <a:t>有什么快速有效的减肥方法</a:t>
                      </a:r>
                      <a:endParaRPr lang="zh-CN" altLang="en-US" sz="1300" b="0" i="0" u="none" strike="noStrike" kern="1200" dirty="0">
                        <a:solidFill>
                          <a:schemeClr val="bg1"/>
                        </a:solidFill>
                        <a:effectLst/>
                        <a:latin typeface="微软雅黑" panose="020B0503020204020204" charset="-122"/>
                        <a:ea typeface="微软雅黑" panose="020B0503020204020204" charset="-122"/>
                        <a:cs typeface="+mn-cs"/>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r h="642777">
                <a:tc>
                  <a:txBody>
                    <a:bodyPr/>
                    <a:lstStyle/>
                    <a:p>
                      <a:pPr lvl="0" algn="ctr" fontAlgn="b">
                        <a:lnSpc>
                          <a:spcPct val="150000"/>
                        </a:lnSpc>
                      </a:pPr>
                      <a:r>
                        <a:rPr lang="zh-CN" altLang="en-US" sz="1300" b="1" i="0" u="none" strike="noStrike" dirty="0">
                          <a:solidFill>
                            <a:schemeClr val="bg1"/>
                          </a:solidFill>
                          <a:effectLst/>
                          <a:latin typeface="微软雅黑" panose="020B0503020204020204" charset="-122"/>
                          <a:ea typeface="微软雅黑" panose="020B0503020204020204" charset="-122"/>
                        </a:rPr>
                        <a:t>系统识别</a:t>
                      </a:r>
                      <a:endParaRPr lang="zh-CN" altLang="en-US" sz="1300" b="1" i="0" u="none" strike="noStrike" dirty="0">
                        <a:solidFill>
                          <a:schemeClr val="bg1"/>
                        </a:solidFill>
                        <a:effectLst/>
                        <a:latin typeface="微软雅黑" panose="020B0503020204020204" charset="-122"/>
                        <a:ea typeface="微软雅黑" panose="020B0503020204020204" charset="-122"/>
                      </a:endParaRPr>
                    </a:p>
                  </a:txBody>
                  <a:tcPr marL="48000" marR="0" marT="11031" marB="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43464E"/>
                    </a:solidFill>
                  </a:tcPr>
                </a:tc>
                <a:tc>
                  <a:txBody>
                    <a:bodyPr/>
                    <a:lstStyle/>
                    <a:p>
                      <a:pPr marL="0" marR="0" lvl="0" indent="0" algn="ctr" defTabSz="457200" rtl="0" eaLnBrk="1" fontAlgn="b" latinLnBrk="0" hangingPunct="1">
                        <a:lnSpc>
                          <a:spcPct val="150000"/>
                        </a:lnSpc>
                        <a:spcBef>
                          <a:spcPts val="0"/>
                        </a:spcBef>
                        <a:spcAft>
                          <a:spcPts val="0"/>
                        </a:spcAft>
                        <a:buClrTx/>
                        <a:buSzTx/>
                        <a:buFontTx/>
                        <a:buNone/>
                        <a:defRPr/>
                      </a:pPr>
                      <a:r>
                        <a:rPr kumimoji="0" lang="zh-CN" altLang="en-US" sz="13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rPr>
                        <a:t>二手家具怎么辨别值不值得买</a:t>
                      </a:r>
                      <a:endParaRPr kumimoji="0" lang="zh-CN" altLang="en-US" sz="1300" b="0" i="0" u="none" strike="noStrike" kern="1200" cap="none" spc="0" normalizeH="0" baseline="0" noProof="0" dirty="0">
                        <a:ln>
                          <a:noFill/>
                        </a:ln>
                        <a:solidFill>
                          <a:schemeClr val="bg1"/>
                        </a:solidFill>
                        <a:effectLst/>
                        <a:uLnTx/>
                        <a:uFillTx/>
                        <a:latin typeface="微软雅黑" panose="020B0503020204020204" charset="-122"/>
                        <a:ea typeface="微软雅黑" panose="020B0503020204020204" charset="-122"/>
                        <a:cs typeface="+mn-cs"/>
                      </a:endParaRPr>
                    </a:p>
                    <a:p>
                      <a:pPr algn="ctr">
                        <a:lnSpc>
                          <a:spcPct val="150000"/>
                        </a:lnSpc>
                      </a:pPr>
                      <a:r>
                        <a:rPr lang="zh-CN" altLang="en-US" sz="1200" i="1" dirty="0">
                          <a:solidFill>
                            <a:schemeClr val="bg1"/>
                          </a:solidFill>
                          <a:latin typeface="微软雅黑" panose="020B0503020204020204" charset="-122"/>
                          <a:ea typeface="微软雅黑" panose="020B0503020204020204" charset="-122"/>
                        </a:rPr>
                        <a:t>系统识别核心词 </a:t>
                      </a:r>
                      <a:r>
                        <a:rPr lang="en-US" altLang="zh-CN" sz="1200" i="1" dirty="0">
                          <a:solidFill>
                            <a:srgbClr val="000000"/>
                          </a:solidFill>
                          <a:highlight>
                            <a:srgbClr val="FFFF00"/>
                          </a:highlight>
                          <a:latin typeface="微软雅黑" panose="020B0503020204020204" charset="-122"/>
                          <a:ea typeface="微软雅黑" panose="020B0503020204020204" charset="-122"/>
                        </a:rPr>
                        <a:t>{</a:t>
                      </a:r>
                      <a:r>
                        <a:rPr lang="zh-CN" altLang="en-US" sz="1200" i="1" dirty="0">
                          <a:solidFill>
                            <a:srgbClr val="000000"/>
                          </a:solidFill>
                          <a:highlight>
                            <a:srgbClr val="FFFF00"/>
                          </a:highlight>
                          <a:latin typeface="微软雅黑" panose="020B0503020204020204" charset="-122"/>
                          <a:ea typeface="微软雅黑" panose="020B0503020204020204" charset="-122"/>
                        </a:rPr>
                        <a:t>家具</a:t>
                      </a:r>
                      <a:r>
                        <a:rPr lang="en-US" altLang="zh-CN" sz="1200" i="1" dirty="0">
                          <a:solidFill>
                            <a:srgbClr val="000000"/>
                          </a:solidFill>
                          <a:highlight>
                            <a:srgbClr val="FFFF00"/>
                          </a:highlight>
                          <a:latin typeface="微软雅黑" panose="020B0503020204020204" charset="-122"/>
                          <a:ea typeface="微软雅黑" panose="020B0503020204020204" charset="-122"/>
                        </a:rPr>
                        <a:t>}</a:t>
                      </a:r>
                      <a:endParaRPr lang="zh-CN" altLang="en-US" sz="1200" i="1" dirty="0">
                        <a:solidFill>
                          <a:srgbClr val="000000"/>
                        </a:solidFill>
                        <a:highlight>
                          <a:srgbClr val="FFFF00"/>
                        </a:highligh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algn="ctr" fontAlgn="ctr">
                        <a:lnSpc>
                          <a:spcPct val="150000"/>
                        </a:lnSpc>
                      </a:pPr>
                      <a:r>
                        <a:rPr lang="zh-CN" altLang="en-US" sz="1300" b="0" i="0" u="none" strike="noStrike" dirty="0">
                          <a:solidFill>
                            <a:schemeClr val="bg1"/>
                          </a:solidFill>
                          <a:effectLst/>
                          <a:latin typeface="微软雅黑" panose="020B0503020204020204" charset="-122"/>
                          <a:ea typeface="微软雅黑" panose="020B0503020204020204" charset="-122"/>
                        </a:rPr>
                        <a:t>家具选购不踩坑</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algn="ctr">
                        <a:lnSpc>
                          <a:spcPct val="150000"/>
                        </a:lnSpc>
                      </a:pPr>
                      <a:r>
                        <a:rPr lang="zh-CN" altLang="en-US" sz="1300" dirty="0">
                          <a:solidFill>
                            <a:schemeClr val="bg1"/>
                          </a:solidFill>
                          <a:latin typeface="微软雅黑" panose="020B0503020204020204" charset="-122"/>
                          <a:ea typeface="微软雅黑" panose="020B0503020204020204" charset="-122"/>
                        </a:rPr>
                        <a:t>微商卖什么比较火</a:t>
                      </a:r>
                      <a:endParaRPr lang="en-US" altLang="zh-CN" sz="1300" dirty="0">
                        <a:solidFill>
                          <a:schemeClr val="bg1"/>
                        </a:solidFill>
                        <a:latin typeface="微软雅黑" panose="020B0503020204020204" charset="-122"/>
                        <a:ea typeface="微软雅黑" panose="020B0503020204020204" charset="-122"/>
                      </a:endParaRPr>
                    </a:p>
                    <a:p>
                      <a:pPr algn="ctr">
                        <a:lnSpc>
                          <a:spcPct val="150000"/>
                        </a:lnSpc>
                      </a:pPr>
                      <a:r>
                        <a:rPr lang="zh-CN" altLang="en-US" sz="1200" i="1" dirty="0">
                          <a:solidFill>
                            <a:schemeClr val="bg1"/>
                          </a:solidFill>
                          <a:latin typeface="微软雅黑" panose="020B0503020204020204" charset="-122"/>
                          <a:ea typeface="微软雅黑" panose="020B0503020204020204" charset="-122"/>
                        </a:rPr>
                        <a:t>系统识别核心词 </a:t>
                      </a:r>
                      <a:r>
                        <a:rPr lang="en-US" altLang="zh-CN" sz="1200" i="1" dirty="0">
                          <a:solidFill>
                            <a:srgbClr val="000000"/>
                          </a:solidFill>
                          <a:highlight>
                            <a:srgbClr val="FFFF00"/>
                          </a:highlight>
                          <a:latin typeface="微软雅黑" panose="020B0503020204020204" charset="-122"/>
                          <a:ea typeface="微软雅黑" panose="020B0503020204020204" charset="-122"/>
                        </a:rPr>
                        <a:t>{</a:t>
                      </a:r>
                      <a:r>
                        <a:rPr lang="zh-CN" altLang="en-US" sz="1200" i="1" dirty="0">
                          <a:solidFill>
                            <a:srgbClr val="000000"/>
                          </a:solidFill>
                          <a:highlight>
                            <a:srgbClr val="FFFF00"/>
                          </a:highlight>
                          <a:latin typeface="微软雅黑" panose="020B0503020204020204" charset="-122"/>
                          <a:ea typeface="微软雅黑" panose="020B0503020204020204" charset="-122"/>
                        </a:rPr>
                        <a:t>微商</a:t>
                      </a:r>
                      <a:r>
                        <a:rPr lang="en-US" altLang="zh-CN" sz="1200" i="1" dirty="0">
                          <a:solidFill>
                            <a:srgbClr val="000000"/>
                          </a:solidFill>
                          <a:highlight>
                            <a:srgbClr val="FFFF00"/>
                          </a:highlight>
                          <a:latin typeface="微软雅黑" panose="020B0503020204020204" charset="-122"/>
                          <a:ea typeface="微软雅黑" panose="020B0503020204020204" charset="-122"/>
                        </a:rPr>
                        <a:t>}</a:t>
                      </a:r>
                      <a:endParaRPr lang="zh-CN" altLang="en-US" sz="1200" i="1" dirty="0">
                        <a:solidFill>
                          <a:srgbClr val="000000"/>
                        </a:solidFill>
                        <a:highlight>
                          <a:srgbClr val="FFFF00"/>
                        </a:highligh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c>
                  <a:txBody>
                    <a:bodyPr/>
                    <a:lstStyle/>
                    <a:p>
                      <a:pPr algn="ctr" fontAlgn="ctr">
                        <a:lnSpc>
                          <a:spcPct val="150000"/>
                        </a:lnSpc>
                      </a:pPr>
                      <a:r>
                        <a:rPr lang="en-US" altLang="zh-CN" sz="1300" b="0" i="0" u="none" strike="noStrike" dirty="0">
                          <a:solidFill>
                            <a:schemeClr val="bg1"/>
                          </a:solidFill>
                          <a:effectLst/>
                          <a:latin typeface="微软雅黑" panose="020B0503020204020204" charset="-122"/>
                          <a:ea typeface="微软雅黑" panose="020B0503020204020204" charset="-122"/>
                        </a:rPr>
                        <a:t>2019</a:t>
                      </a:r>
                      <a:r>
                        <a:rPr lang="zh-CN" altLang="en-US" sz="1300" b="0" i="0" u="none" strike="noStrike" dirty="0">
                          <a:solidFill>
                            <a:schemeClr val="bg1"/>
                          </a:solidFill>
                          <a:effectLst/>
                          <a:latin typeface="微软雅黑" panose="020B0503020204020204" charset="-122"/>
                          <a:ea typeface="微软雅黑" panose="020B0503020204020204" charset="-122"/>
                        </a:rPr>
                        <a:t>最火微商</a:t>
                      </a:r>
                      <a:endParaRPr lang="zh-CN" altLang="en-US" sz="1300" b="0" i="0" u="none" strike="noStrike" dirty="0">
                        <a:solidFill>
                          <a:schemeClr val="bg1"/>
                        </a:solidFill>
                        <a:effectLst/>
                        <a:latin typeface="微软雅黑" panose="020B0503020204020204" charset="-122"/>
                        <a:ea typeface="微软雅黑" panose="020B0503020204020204" charset="-122"/>
                      </a:endParaRPr>
                    </a:p>
                  </a:txBody>
                  <a:tcPr marL="48000" marR="0" marT="48000" marB="48000"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noFill/>
                  </a:tcPr>
                </a:tc>
              </a:tr>
            </a:tbl>
          </a:graphicData>
        </a:graphic>
      </p:graphicFrame>
      <p:sp>
        <p:nvSpPr>
          <p:cNvPr id="17" name="矩形 16"/>
          <p:cNvSpPr/>
          <p:nvPr/>
        </p:nvSpPr>
        <p:spPr>
          <a:xfrm>
            <a:off x="972203" y="1932427"/>
            <a:ext cx="10023256" cy="1745478"/>
          </a:xfrm>
          <a:prstGeom prst="rect">
            <a:avLst/>
          </a:prstGeom>
        </p:spPr>
        <p:txBody>
          <a:bodyPr wrap="square">
            <a:spAutoFit/>
          </a:bodyPr>
          <a:lstStyle/>
          <a:p>
            <a:pPr>
              <a:lnSpc>
                <a:spcPct val="150000"/>
              </a:lnSpc>
            </a:pPr>
            <a:r>
              <a:rPr kumimoji="1" lang="zh-CN" altLang="en-US" sz="1465" dirty="0">
                <a:solidFill>
                  <a:schemeClr val="bg1"/>
                </a:solidFill>
                <a:latin typeface="微软雅黑" panose="020B0503020204020204" charset="-122"/>
                <a:ea typeface="微软雅黑" panose="020B0503020204020204" charset="-122"/>
              </a:rPr>
              <a:t>广告主可以在提交的关键词上</a:t>
            </a:r>
            <a:r>
              <a:rPr kumimoji="1" lang="zh-CN" altLang="en-US" sz="1465" dirty="0">
                <a:solidFill>
                  <a:srgbClr val="F9B359"/>
                </a:solidFill>
                <a:latin typeface="微软雅黑" panose="020B0503020204020204" charset="-122"/>
                <a:ea typeface="微软雅黑" panose="020B0503020204020204" charset="-122"/>
              </a:rPr>
              <a:t>手动圈出核心词</a:t>
            </a:r>
            <a:r>
              <a:rPr kumimoji="1" lang="zh-CN" altLang="en-US" sz="1465" dirty="0">
                <a:solidFill>
                  <a:schemeClr val="bg1"/>
                </a:solidFill>
                <a:latin typeface="微软雅黑" panose="020B0503020204020204" charset="-122"/>
                <a:ea typeface="微软雅黑" panose="020B0503020204020204" charset="-122"/>
              </a:rPr>
              <a:t>，该核心词及其同义变体会被包含在用户搜索词中，而关键词中除了核心词以外的部分则会以智能匹配的方式找出语义及意图相关的搜索词。</a:t>
            </a:r>
            <a:endParaRPr kumimoji="1" lang="en-US" altLang="zh-CN" sz="1465" dirty="0">
              <a:solidFill>
                <a:schemeClr val="bg1"/>
              </a:solidFill>
              <a:latin typeface="微软雅黑" panose="020B0503020204020204" charset="-122"/>
              <a:ea typeface="微软雅黑" panose="020B0503020204020204" charset="-122"/>
            </a:endParaRPr>
          </a:p>
          <a:p>
            <a:pPr>
              <a:lnSpc>
                <a:spcPct val="150000"/>
              </a:lnSpc>
            </a:pPr>
            <a:endParaRPr kumimoji="1" lang="en-US" altLang="zh-CN" sz="1465" dirty="0">
              <a:solidFill>
                <a:schemeClr val="bg1"/>
              </a:solidFill>
              <a:latin typeface="微软雅黑" panose="020B0503020204020204" charset="-122"/>
              <a:ea typeface="微软雅黑" panose="020B0503020204020204" charset="-122"/>
            </a:endParaRPr>
          </a:p>
          <a:p>
            <a:pPr>
              <a:lnSpc>
                <a:spcPct val="150000"/>
              </a:lnSpc>
            </a:pPr>
            <a:r>
              <a:rPr kumimoji="1" lang="zh-CN" altLang="en-US" sz="1465" dirty="0">
                <a:solidFill>
                  <a:schemeClr val="bg1"/>
                </a:solidFill>
                <a:latin typeface="微软雅黑" panose="020B0503020204020204" charset="-122"/>
                <a:ea typeface="微软雅黑" panose="020B0503020204020204" charset="-122"/>
              </a:rPr>
              <a:t>广告主也可以选择此种匹配模式，但不做手动圈词，那这个关键词将会交由</a:t>
            </a:r>
            <a:r>
              <a:rPr kumimoji="1" lang="zh-CN" altLang="en-US" sz="1465" dirty="0">
                <a:solidFill>
                  <a:srgbClr val="F9B359"/>
                </a:solidFill>
                <a:latin typeface="微软雅黑" panose="020B0503020204020204" charset="-122"/>
                <a:ea typeface="微软雅黑" panose="020B0503020204020204" charset="-122"/>
              </a:rPr>
              <a:t>系统自动识别出核心词</a:t>
            </a:r>
            <a:r>
              <a:rPr kumimoji="1" lang="zh-CN" altLang="en-US" sz="1465" dirty="0">
                <a:solidFill>
                  <a:schemeClr val="bg1"/>
                </a:solidFill>
                <a:latin typeface="微软雅黑" panose="020B0503020204020204" charset="-122"/>
                <a:ea typeface="微软雅黑" panose="020B0503020204020204" charset="-122"/>
              </a:rPr>
              <a:t>，并对核心词做前述的匹配。</a:t>
            </a:r>
            <a:endParaRPr lang="zh-CN" altLang="en-US" sz="1465" dirty="0">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p14:dur="0" advClick="0" advTm="0"/>
    </mc:Choice>
    <mc:Fallback>
      <p:transition advClick="0" advTm="0"/>
    </mc:Fallback>
  </mc:AlternateContent>
</p:sld>
</file>

<file path=ppt/tags/tag1.xml><?xml version="1.0" encoding="utf-8"?>
<p:tagLst xmlns:p="http://schemas.openxmlformats.org/presentationml/2006/main">
  <p:tag name="MH" val="20170916172248"/>
  <p:tag name="MH_LIBRARY" val="CONTENTS"/>
  <p:tag name="MH_AUTOCOLOR" val="TRUE"/>
  <p:tag name="MH_TYPE" val="CONTENTS"/>
  <p:tag name="ID" val="626775"/>
  <p:tag name="TIMING" val="|2.1|0.7|0.3|0.8|0.7"/>
</p:tagLst>
</file>

<file path=ppt/tags/tag2.xml><?xml version="1.0" encoding="utf-8"?>
<p:tagLst xmlns:p="http://schemas.openxmlformats.org/presentationml/2006/main">
  <p:tag name="MH" val="20170916173010"/>
  <p:tag name="MH_LIBRARY" val="GRAPHIC"/>
  <p:tag name="TIMING" val="|1.6|0.7|0.8|0.6|0.9"/>
</p:tagLst>
</file>

<file path=ppt/tags/tag3.xml><?xml version="1.0" encoding="utf-8"?>
<p:tagLst xmlns:p="http://schemas.openxmlformats.org/presentationml/2006/main">
  <p:tag name="MH" val="20170916173010"/>
  <p:tag name="MH_LIBRARY" val="GRAPHIC"/>
  <p:tag name="TIMING" val="|1.6|0.7|0.8|0.6|0.9"/>
</p:tagLst>
</file>

<file path=ppt/tags/tag4.xml><?xml version="1.0" encoding="utf-8"?>
<p:tagLst xmlns:p="http://schemas.openxmlformats.org/presentationml/2006/main">
  <p:tag name="MH" val="20170916173010"/>
  <p:tag name="MH_LIBRARY" val="GRAPHIC"/>
  <p:tag name="TIMING" val="|1.6|0.7|0.8|0.6|0.9"/>
</p:tagLst>
</file>

<file path=ppt/theme/theme1.xml><?xml version="1.0" encoding="utf-8"?>
<a:theme xmlns:a="http://schemas.openxmlformats.org/drawingml/2006/main" name="第一PPT，www.1ppt.com">
  <a:themeElements>
    <a:clrScheme name="自定义 89">
      <a:dk1>
        <a:srgbClr val="F6EDED"/>
      </a:dk1>
      <a:lt1>
        <a:srgbClr val="FFFFFF"/>
      </a:lt1>
      <a:dk2>
        <a:srgbClr val="778495"/>
      </a:dk2>
      <a:lt2>
        <a:srgbClr val="F0F0F0"/>
      </a:lt2>
      <a:accent1>
        <a:srgbClr val="F9B359"/>
      </a:accent1>
      <a:accent2>
        <a:srgbClr val="D8D8D8"/>
      </a:accent2>
      <a:accent3>
        <a:srgbClr val="BFBFBF"/>
      </a:accent3>
      <a:accent4>
        <a:srgbClr val="A5A5A5"/>
      </a:accent4>
      <a:accent5>
        <a:srgbClr val="7F7F7F"/>
      </a:accent5>
      <a:accent6>
        <a:srgbClr val="595959"/>
      </a:accent6>
      <a:hlink>
        <a:srgbClr val="F9B359"/>
      </a:hlink>
      <a:folHlink>
        <a:srgbClr val="BFBFBF"/>
      </a:folHlink>
    </a:clrScheme>
    <a:fontScheme name="rjiu1riv">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89">
      <a:dk1>
        <a:srgbClr val="F6EDED"/>
      </a:dk1>
      <a:lt1>
        <a:srgbClr val="FFFFFF"/>
      </a:lt1>
      <a:dk2>
        <a:srgbClr val="778495"/>
      </a:dk2>
      <a:lt2>
        <a:srgbClr val="F0F0F0"/>
      </a:lt2>
      <a:accent1>
        <a:srgbClr val="F9B359"/>
      </a:accent1>
      <a:accent2>
        <a:srgbClr val="D8D8D8"/>
      </a:accent2>
      <a:accent3>
        <a:srgbClr val="BFBFBF"/>
      </a:accent3>
      <a:accent4>
        <a:srgbClr val="A5A5A5"/>
      </a:accent4>
      <a:accent5>
        <a:srgbClr val="7F7F7F"/>
      </a:accent5>
      <a:accent6>
        <a:srgbClr val="595959"/>
      </a:accent6>
      <a:hlink>
        <a:srgbClr val="F9B359"/>
      </a:hlink>
      <a:folHlink>
        <a:srgbClr val="BFBFBF"/>
      </a:folHlink>
    </a:clrScheme>
    <a:fontScheme name="rjiu1riv">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89">
    <a:dk1>
      <a:srgbClr val="F6EDED"/>
    </a:dk1>
    <a:lt1>
      <a:srgbClr val="FFFFFF"/>
    </a:lt1>
    <a:dk2>
      <a:srgbClr val="778495"/>
    </a:dk2>
    <a:lt2>
      <a:srgbClr val="F0F0F0"/>
    </a:lt2>
    <a:accent1>
      <a:srgbClr val="F9B359"/>
    </a:accent1>
    <a:accent2>
      <a:srgbClr val="D8D8D8"/>
    </a:accent2>
    <a:accent3>
      <a:srgbClr val="BFBFBF"/>
    </a:accent3>
    <a:accent4>
      <a:srgbClr val="A5A5A5"/>
    </a:accent4>
    <a:accent5>
      <a:srgbClr val="7F7F7F"/>
    </a:accent5>
    <a:accent6>
      <a:srgbClr val="595959"/>
    </a:accent6>
    <a:hlink>
      <a:srgbClr val="F9B359"/>
    </a:hlink>
    <a:folHlink>
      <a:srgbClr val="BFBFBF"/>
    </a:folHlink>
  </a:clrScheme>
</a:themeOverride>
</file>

<file path=ppt/theme/themeOverride2.xml><?xml version="1.0" encoding="utf-8"?>
<a:themeOverride xmlns:a="http://schemas.openxmlformats.org/drawingml/2006/main">
  <a:clrScheme name="自定义 89">
    <a:dk1>
      <a:srgbClr val="F6EDED"/>
    </a:dk1>
    <a:lt1>
      <a:srgbClr val="FFFFFF"/>
    </a:lt1>
    <a:dk2>
      <a:srgbClr val="778495"/>
    </a:dk2>
    <a:lt2>
      <a:srgbClr val="F0F0F0"/>
    </a:lt2>
    <a:accent1>
      <a:srgbClr val="F9B359"/>
    </a:accent1>
    <a:accent2>
      <a:srgbClr val="D8D8D8"/>
    </a:accent2>
    <a:accent3>
      <a:srgbClr val="BFBFBF"/>
    </a:accent3>
    <a:accent4>
      <a:srgbClr val="A5A5A5"/>
    </a:accent4>
    <a:accent5>
      <a:srgbClr val="7F7F7F"/>
    </a:accent5>
    <a:accent6>
      <a:srgbClr val="595959"/>
    </a:accent6>
    <a:hlink>
      <a:srgbClr val="F9B359"/>
    </a:hlink>
    <a:folHlink>
      <a:srgbClr val="BFBFBF"/>
    </a:folHlink>
  </a:clrScheme>
</a:themeOverride>
</file>

<file path=ppt/theme/themeOverride3.xml><?xml version="1.0" encoding="utf-8"?>
<a:themeOverride xmlns:a="http://schemas.openxmlformats.org/drawingml/2006/main">
  <a:clrScheme name="自定义 89">
    <a:dk1>
      <a:srgbClr val="F6EDED"/>
    </a:dk1>
    <a:lt1>
      <a:srgbClr val="FFFFFF"/>
    </a:lt1>
    <a:dk2>
      <a:srgbClr val="778495"/>
    </a:dk2>
    <a:lt2>
      <a:srgbClr val="F0F0F0"/>
    </a:lt2>
    <a:accent1>
      <a:srgbClr val="F9B359"/>
    </a:accent1>
    <a:accent2>
      <a:srgbClr val="D8D8D8"/>
    </a:accent2>
    <a:accent3>
      <a:srgbClr val="BFBFBF"/>
    </a:accent3>
    <a:accent4>
      <a:srgbClr val="A5A5A5"/>
    </a:accent4>
    <a:accent5>
      <a:srgbClr val="7F7F7F"/>
    </a:accent5>
    <a:accent6>
      <a:srgbClr val="595959"/>
    </a:accent6>
    <a:hlink>
      <a:srgbClr val="F9B359"/>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0</TotalTime>
  <Words>4629</Words>
  <Application>WPS 演示</Application>
  <PresentationFormat>宽屏</PresentationFormat>
  <Paragraphs>821</Paragraphs>
  <Slides>22</Slides>
  <Notes>10</Notes>
  <HiddenSlides>1</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22</vt:i4>
      </vt:variant>
    </vt:vector>
  </HeadingPairs>
  <TitlesOfParts>
    <vt:vector size="37" baseType="lpstr">
      <vt:lpstr>Arial</vt:lpstr>
      <vt:lpstr>宋体</vt:lpstr>
      <vt:lpstr>Wingdings</vt:lpstr>
      <vt:lpstr>微软雅黑</vt:lpstr>
      <vt:lpstr>Arial Narrow</vt:lpstr>
      <vt:lpstr>Calibri</vt:lpstr>
      <vt:lpstr>Segoe UI</vt:lpstr>
      <vt:lpstr>Microsoft YaHei UI</vt:lpstr>
      <vt:lpstr>Arial Unicode MS</vt:lpstr>
      <vt:lpstr>黑体</vt:lpstr>
      <vt:lpstr>等线</vt:lpstr>
      <vt:lpstr>苹方-简</vt:lpstr>
      <vt:lpstr>Calibri</vt:lpstr>
      <vt:lpstr>第一PPT，www.1ppt.com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dc:description>www.51pptmoban.com</dc:description>
  <cp:lastModifiedBy>11075</cp:lastModifiedBy>
  <cp:revision>125</cp:revision>
  <cp:lastPrinted>2019-10-10T05:30:00Z</cp:lastPrinted>
  <dcterms:created xsi:type="dcterms:W3CDTF">2019-10-10T05:30:00Z</dcterms:created>
  <dcterms:modified xsi:type="dcterms:W3CDTF">2019-12-03T16:59:19Z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